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7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36B757-754E-4C81-BBE0-D37E3F1EAACF}" type="datetimeFigureOut">
              <a:rPr lang="en-GB" smtClean="0"/>
              <a:t>27/08/2014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B7C470-2FBF-40CB-8A1E-D84B2F22E4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0750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8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88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D93D1B-B648-48E7-A464-76812E489A34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7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97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327F7B-22A6-4A24-8ECF-7447D89F58C4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90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99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09F725-CFF5-4B3F-BC73-FD1BE581B34A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0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00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A973D6-D770-45A7-A565-8B563A47C267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1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01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05020C-8CD9-43CD-A60F-26A0EB2499B4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20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02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41C10B-BE07-47C8-9BD7-EAB9663B3354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31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03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3BE88F-53EE-40B2-91FF-640DBFA7D39C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41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04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4A032E-0C97-42C4-86E8-ECF002E174F6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5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05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255AB9-B26E-4556-8904-793438348015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6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06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3C9BC0-7906-4F3F-BAF7-BF4CEE1097A2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07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31C173-ED20-425F-8751-AF7779C87469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9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89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75F756-D0B7-4C09-A61B-AF6493474820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8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08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AF176F-79FE-4E15-BE3F-44E790816207}" type="slidenum">
              <a:rPr lang="en-US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92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09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B54471-881F-4F7B-9D5C-FCEA584A3332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0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10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A09F94-429E-4755-9D63-7FEB9282B0B6}" type="slidenum">
              <a:rPr lang="en-US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12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11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C70084-CBBA-456C-8959-076E3B92C390}" type="slidenum">
              <a:rPr lang="en-US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2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12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BB706D-B28C-40D9-99F8-6E35CE046416}" type="slidenum">
              <a:rPr lang="en-US" smtClean="0"/>
              <a:pPr/>
              <a:t>24</a:t>
            </a:fld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33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13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75CAD3-1299-4C2E-A961-EEF39EA7D354}" type="slidenum">
              <a:rPr lang="en-US" smtClean="0"/>
              <a:pPr/>
              <a:t>25</a:t>
            </a:fld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4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14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EADE71-B3B8-4B74-80B5-CEB2C4239D43}" type="slidenum">
              <a:rPr lang="en-US" smtClean="0"/>
              <a:pPr/>
              <a:t>26</a:t>
            </a:fld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53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15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CD085A-87B8-4A05-BC70-A1627C77E3E5}" type="slidenum">
              <a:rPr lang="en-US" smtClean="0"/>
              <a:pPr/>
              <a:t>27</a:t>
            </a:fld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6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16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B964E0-7C53-4821-A19C-FE2800238445}" type="slidenum">
              <a:rPr lang="en-US" smtClean="0"/>
              <a:pPr/>
              <a:t>28</a:t>
            </a:fld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17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D7E836-EAB9-4789-B1D1-93134E5F96A6}" type="slidenum">
              <a:rPr lang="en-US" smtClean="0"/>
              <a:pPr/>
              <a:t>29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0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90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814F30-B5F0-4424-A66A-D3B2CEE26B50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84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18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D64F75-3FF7-47D7-ACE6-5E20AB25FBB7}" type="slidenum">
              <a:rPr lang="en-US" smtClean="0"/>
              <a:pPr/>
              <a:t>30</a:t>
            </a:fld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91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491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9BF698-21D9-421A-8548-0377C2DA58CA}" type="slidenum">
              <a:rPr lang="en-US" smtClean="0"/>
              <a:pPr/>
              <a:t>31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1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91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1BB211-D67E-4700-A700-DBCE230502E5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2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92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5C491E-FD54-42CA-A558-CDC50DD245F7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3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93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41620A-E27E-488C-A068-1C126988E469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4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94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EB704B-D449-4822-A203-1291E6F0B9EC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5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95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E82F0E-17EB-4851-9BF9-02E92A4D397D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96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2D136E-BA36-4DB5-8BC5-26F119BA1E94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7175E-F27E-4883-A4C3-DC8A0E16E84D}" type="datetimeFigureOut">
              <a:rPr lang="en-GB" smtClean="0"/>
              <a:t>27/08/2014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93E68-EB77-4E8F-A5E4-6B5FB5015EE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7175E-F27E-4883-A4C3-DC8A0E16E84D}" type="datetimeFigureOut">
              <a:rPr lang="en-GB" smtClean="0"/>
              <a:t>27/08/2014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93E68-EB77-4E8F-A5E4-6B5FB5015EE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7175E-F27E-4883-A4C3-DC8A0E16E84D}" type="datetimeFigureOut">
              <a:rPr lang="en-GB" smtClean="0"/>
              <a:t>27/08/2014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93E68-EB77-4E8F-A5E4-6B5FB5015EE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74825"/>
            <a:ext cx="4038600" cy="4625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774825"/>
            <a:ext cx="4038600" cy="4625975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0077E-51C7-409F-8AD9-297F2C185A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7175E-F27E-4883-A4C3-DC8A0E16E84D}" type="datetimeFigureOut">
              <a:rPr lang="en-GB" smtClean="0"/>
              <a:t>27/08/2014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93E68-EB77-4E8F-A5E4-6B5FB5015EE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7175E-F27E-4883-A4C3-DC8A0E16E84D}" type="datetimeFigureOut">
              <a:rPr lang="en-GB" smtClean="0"/>
              <a:t>27/08/2014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93E68-EB77-4E8F-A5E4-6B5FB5015EE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7175E-F27E-4883-A4C3-DC8A0E16E84D}" type="datetimeFigureOut">
              <a:rPr lang="en-GB" smtClean="0"/>
              <a:t>27/08/2014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93E68-EB77-4E8F-A5E4-6B5FB5015EE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7175E-F27E-4883-A4C3-DC8A0E16E84D}" type="datetimeFigureOut">
              <a:rPr lang="en-GB" smtClean="0"/>
              <a:t>27/08/2014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93E68-EB77-4E8F-A5E4-6B5FB5015EE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7175E-F27E-4883-A4C3-DC8A0E16E84D}" type="datetimeFigureOut">
              <a:rPr lang="en-GB" smtClean="0"/>
              <a:t>27/08/2014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93E68-EB77-4E8F-A5E4-6B5FB5015EE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7175E-F27E-4883-A4C3-DC8A0E16E84D}" type="datetimeFigureOut">
              <a:rPr lang="en-GB" smtClean="0"/>
              <a:t>27/08/2014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93E68-EB77-4E8F-A5E4-6B5FB5015EE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7175E-F27E-4883-A4C3-DC8A0E16E84D}" type="datetimeFigureOut">
              <a:rPr lang="en-GB" smtClean="0"/>
              <a:t>27/08/2014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93E68-EB77-4E8F-A5E4-6B5FB5015EE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7175E-F27E-4883-A4C3-DC8A0E16E84D}" type="datetimeFigureOut">
              <a:rPr lang="en-GB" smtClean="0"/>
              <a:t>27/08/2014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93E68-EB77-4E8F-A5E4-6B5FB5015EE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7175E-F27E-4883-A4C3-DC8A0E16E84D}" type="datetimeFigureOut">
              <a:rPr lang="en-GB" smtClean="0"/>
              <a:t>27/08/2014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93E68-EB77-4E8F-A5E4-6B5FB5015EE8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8" name="Rectangle 4"/>
          <p:cNvSpPr>
            <a:spLocks noGrp="1"/>
          </p:cNvSpPr>
          <p:nvPr>
            <p:ph type="ctrTitle" idx="4294967295"/>
          </p:nvPr>
        </p:nvSpPr>
        <p:spPr bwMode="auto">
          <a:xfrm>
            <a:off x="685800" y="2130425"/>
            <a:ext cx="7772400" cy="1470025"/>
          </a:xfrm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GB" smtClean="0"/>
              <a:t>Cell Membrane</a:t>
            </a:r>
          </a:p>
        </p:txBody>
      </p:sp>
      <p:sp>
        <p:nvSpPr>
          <p:cNvPr id="95235" name="Rectangle 5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marL="119063" indent="0" algn="ctr" eaLnBrk="1" hangingPunct="1">
              <a:buFont typeface="Wingdings 2" pitchFamily="18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1250950"/>
          </a:xfrm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GB" sz="4100" smtClean="0"/>
              <a:t>Applying your knowledge questions</a:t>
            </a:r>
            <a:endParaRPr lang="en-US" sz="4100" smtClean="0"/>
          </a:p>
        </p:txBody>
      </p:sp>
      <p:sp>
        <p:nvSpPr>
          <p:cNvPr id="10445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why can phospholipid molecules in a bilayer move only in the plane of the bilayer?</a:t>
            </a:r>
          </a:p>
          <a:p>
            <a:pPr lvl="1" eaLnBrk="1" hangingPunct="1"/>
            <a:r>
              <a:rPr lang="en-GB" smtClean="0"/>
              <a:t>Phosphate head can not pass through the hydrophobic region in the centre of the bilayer</a:t>
            </a:r>
            <a:endParaRPr lang="en-US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1250950"/>
          </a:xfrm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GB" sz="4100" smtClean="0"/>
              <a:t>Applying your knowledge questions</a:t>
            </a:r>
            <a:endParaRPr lang="en-US" sz="4100" smtClean="0"/>
          </a:p>
        </p:txBody>
      </p:sp>
      <p:sp>
        <p:nvSpPr>
          <p:cNvPr id="10547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mtClean="0"/>
              <a:t>Why do we describe cell membranes as partially permeable rather than semi-permeable?</a:t>
            </a:r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Different membranes are permeable to a variety of substances and impermeable to a variety of others.</a:t>
            </a:r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Semi-permeable suggests “half-permeable” which is unlikely to be the case in any membrane.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1250950"/>
          </a:xfrm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GB" sz="4100" smtClean="0"/>
              <a:t>Roles of Components of Membrane</a:t>
            </a:r>
          </a:p>
        </p:txBody>
      </p:sp>
      <p:sp>
        <p:nvSpPr>
          <p:cNvPr id="10649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Phospholipid</a:t>
            </a:r>
          </a:p>
          <a:p>
            <a:pPr lvl="1" eaLnBrk="1" hangingPunct="1"/>
            <a:r>
              <a:rPr lang="en-GB" smtClean="0"/>
              <a:t>Can form sheets (bilayer)</a:t>
            </a:r>
          </a:p>
          <a:p>
            <a:pPr lvl="1" eaLnBrk="1" hangingPunct="1"/>
            <a:r>
              <a:rPr lang="en-GB" smtClean="0"/>
              <a:t>Form membrane bound compartments.</a:t>
            </a:r>
          </a:p>
          <a:p>
            <a:pPr lvl="1" eaLnBrk="1" hangingPunct="1"/>
            <a:r>
              <a:rPr lang="en-GB" smtClean="0"/>
              <a:t>Act as a barrier to most water soluble substances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1250950"/>
          </a:xfrm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GB" sz="4100" smtClean="0"/>
              <a:t>Roles of Components of Membrane</a:t>
            </a:r>
          </a:p>
        </p:txBody>
      </p:sp>
      <p:sp>
        <p:nvSpPr>
          <p:cNvPr id="10752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 </a:t>
            </a:r>
            <a:r>
              <a:rPr lang="en-GB" b="1" smtClean="0"/>
              <a:t>Cholesterol</a:t>
            </a:r>
          </a:p>
          <a:p>
            <a:pPr lvl="1" eaLnBrk="1" hangingPunct="1"/>
            <a:r>
              <a:rPr lang="en-GB" smtClean="0"/>
              <a:t>Helps regulate fluidity of membrane</a:t>
            </a:r>
          </a:p>
          <a:p>
            <a:pPr lvl="1" eaLnBrk="1" hangingPunct="1"/>
            <a:r>
              <a:rPr lang="en-GB" smtClean="0"/>
              <a:t>Stabilises phospholipid bilayer</a:t>
            </a:r>
          </a:p>
          <a:p>
            <a:pPr lvl="1" eaLnBrk="1" hangingPunct="1"/>
            <a:r>
              <a:rPr lang="en-GB" smtClean="0"/>
              <a:t>Prevent ions/polar molecules passing through, important in myelin sheath around nerve cells.</a:t>
            </a:r>
          </a:p>
          <a:p>
            <a:pPr eaLnBrk="1" hangingPunct="1"/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1250950"/>
          </a:xfrm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GB" sz="4100" smtClean="0"/>
              <a:t>Roles of Components of Membrane</a:t>
            </a:r>
          </a:p>
        </p:txBody>
      </p:sp>
      <p:sp>
        <p:nvSpPr>
          <p:cNvPr id="10854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Proteins</a:t>
            </a:r>
          </a:p>
          <a:p>
            <a:pPr lvl="1" eaLnBrk="1" hangingPunct="1"/>
            <a:r>
              <a:rPr lang="en-GB" smtClean="0"/>
              <a:t>Intrinsic proteins – span membrane</a:t>
            </a:r>
          </a:p>
          <a:p>
            <a:pPr lvl="1" eaLnBrk="1" hangingPunct="1"/>
            <a:r>
              <a:rPr lang="en-GB" smtClean="0"/>
              <a:t>Extrinsic proteins – embedded in one half of membrane</a:t>
            </a:r>
          </a:p>
          <a:p>
            <a:pPr lvl="1" eaLnBrk="1" hangingPunct="1"/>
            <a:r>
              <a:rPr lang="en-GB" smtClean="0"/>
              <a:t>Channel forming proteins</a:t>
            </a:r>
          </a:p>
          <a:p>
            <a:pPr lvl="1" eaLnBrk="1" hangingPunct="1"/>
            <a:r>
              <a:rPr lang="en-GB" smtClean="0"/>
              <a:t>Carrier protein molecules</a:t>
            </a:r>
          </a:p>
          <a:p>
            <a:pPr eaLnBrk="1" hangingPunct="1"/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1250950"/>
          </a:xfrm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GB" sz="4100" smtClean="0"/>
              <a:t>Roles of Components of Membrane</a:t>
            </a:r>
          </a:p>
        </p:txBody>
      </p:sp>
      <p:sp>
        <p:nvSpPr>
          <p:cNvPr id="10957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800" b="1" smtClean="0"/>
              <a:t>Glycolipids and Glycoproteins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smtClean="0"/>
              <a:t>Short carbohydrate chains attach to lipids and proteins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smtClean="0"/>
              <a:t>Chains project into watery fluid surrounding membrane, forming hydrogen bonds with the water, and increasing stability of membrane structure.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smtClean="0"/>
              <a:t>Receptor molecules – bind hormones and neurotransmitters, e.g. insulin receptors in liver and muscle cells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smtClean="0"/>
              <a:t>Antigens – allow cells to recognise each other e.g. white blood cells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1250950"/>
          </a:xfrm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GB" smtClean="0"/>
              <a:t>Investigating Cell Membranes</a:t>
            </a:r>
            <a:endParaRPr lang="en-US" smtClean="0"/>
          </a:p>
        </p:txBody>
      </p:sp>
      <p:sp>
        <p:nvSpPr>
          <p:cNvPr id="11059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Analysis of pigment leakage from beetroot cells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Two investigations</a:t>
            </a:r>
          </a:p>
          <a:p>
            <a:pPr lvl="1" eaLnBrk="1" hangingPunct="1"/>
            <a:r>
              <a:rPr lang="en-GB" smtClean="0"/>
              <a:t>Investigating the effects of temperature on the cell membrane</a:t>
            </a:r>
          </a:p>
          <a:p>
            <a:pPr lvl="1" eaLnBrk="1" hangingPunct="1"/>
            <a:r>
              <a:rPr lang="en-GB" smtClean="0"/>
              <a:t>Investigating the effects of ethanol on the cell membrane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4" name="Rectangle 6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1250950"/>
          </a:xfrm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GB" sz="3600" smtClean="0"/>
              <a:t>Investigating the effects of temperature on the cell membrane</a:t>
            </a:r>
            <a:endParaRPr lang="en-US" sz="3600" smtClean="0"/>
          </a:p>
        </p:txBody>
      </p:sp>
      <p:sp>
        <p:nvSpPr>
          <p:cNvPr id="111619" name="Rectangle 7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GB" smtClean="0"/>
              <a:t>Range of temperatures</a:t>
            </a:r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0oC, 25oC, 50oC, 75oC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Fair test</a:t>
            </a:r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List what you are changing</a:t>
            </a:r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List what you are keeping the same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Diagram of set up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Results table (colorimeter reading)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Conclusions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Analysis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Evaluation</a:t>
            </a:r>
            <a:endParaRPr lang="en-US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1250950"/>
          </a:xfrm>
        </p:spPr>
        <p:txBody>
          <a:bodyPr wrap="square" tIns="4572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en-GB" sz="4100" smtClean="0"/>
              <a:t>Investigating the effects of ethanol on the cell membrane</a:t>
            </a:r>
            <a:endParaRPr lang="en-US" sz="4100" smtClean="0"/>
          </a:p>
        </p:txBody>
      </p:sp>
      <p:sp>
        <p:nvSpPr>
          <p:cNvPr id="11264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800" smtClean="0"/>
              <a:t>Range of ethanol concentrations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400" smtClean="0"/>
              <a:t>0%, 25%, 50%, 75% and 100%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Fair test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400" smtClean="0"/>
              <a:t>List what you are changing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400" smtClean="0"/>
              <a:t>List what you are keeping the same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Diagram of set up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Results table (colorimeter reading)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Conclusions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Analysis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Evaluation</a:t>
            </a:r>
            <a:endParaRPr lang="en-US" sz="280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/>
          </p:cNvSpPr>
          <p:nvPr>
            <p:ph type="ctrTitle" idx="4294967295"/>
          </p:nvPr>
        </p:nvSpPr>
        <p:spPr bwMode="auto">
          <a:xfrm>
            <a:off x="685800" y="2286000"/>
            <a:ext cx="7772400" cy="1143000"/>
          </a:xfrm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GB" smtClean="0"/>
              <a:t>Cell Signalling</a:t>
            </a:r>
          </a:p>
        </p:txBody>
      </p:sp>
      <p:sp>
        <p:nvSpPr>
          <p:cNvPr id="113667" name="Rectangle 3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marL="119063" indent="0" algn="ctr" eaLnBrk="1" hangingPunct="1">
              <a:buFont typeface="Wingdings 2" pitchFamily="18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1250950"/>
          </a:xfrm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GB" smtClean="0"/>
              <a:t>Learning Objectives</a:t>
            </a:r>
          </a:p>
        </p:txBody>
      </p:sp>
      <p:sp>
        <p:nvSpPr>
          <p:cNvPr id="9625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outline the roles of membranes within cells and at the surface of cells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state that plasma (cell surface) membranes are partially permeable barriers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describe, with the aid of diagrams, the fluid mosaic model of membrane structure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describe the roles of the components of the cell membrane; phospholipids, cholesterol, glycolipids, proteins and glycoproteins;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outline the effect of changing temperature on membrane structure and permeability</a:t>
            </a:r>
            <a:endParaRPr lang="en-GB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1250950"/>
          </a:xfrm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GB" smtClean="0"/>
              <a:t>Learning Outcomes</a:t>
            </a:r>
          </a:p>
        </p:txBody>
      </p:sp>
      <p:sp>
        <p:nvSpPr>
          <p:cNvPr id="11469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To explain the term “cell signalling”</a:t>
            </a:r>
          </a:p>
          <a:p>
            <a:pPr eaLnBrk="1" hangingPunct="1"/>
            <a:r>
              <a:rPr lang="en-GB" smtClean="0"/>
              <a:t>To explain the role of membrane-bound receptors as sites where hormones and drugs can bind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1250950"/>
          </a:xfrm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GB" smtClean="0"/>
              <a:t>Cell Signalling</a:t>
            </a:r>
          </a:p>
        </p:txBody>
      </p:sp>
      <p:sp>
        <p:nvSpPr>
          <p:cNvPr id="11571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2800" smtClean="0"/>
              <a:t>Cells communicate with each other by signals</a:t>
            </a:r>
          </a:p>
          <a:p>
            <a:pPr eaLnBrk="1" hangingPunct="1"/>
            <a:r>
              <a:rPr lang="en-GB" sz="2800" smtClean="0"/>
              <a:t>Cells must be able to detect various internal and external signals in order to co-ordinate the life processes of growth, development, movement and excretion.</a:t>
            </a:r>
          </a:p>
          <a:p>
            <a:pPr eaLnBrk="1" hangingPunct="1"/>
            <a:r>
              <a:rPr lang="en-GB" sz="2800" smtClean="0"/>
              <a:t>Receptors can be</a:t>
            </a:r>
          </a:p>
          <a:p>
            <a:pPr lvl="1" eaLnBrk="1" hangingPunct="1"/>
            <a:r>
              <a:rPr lang="en-GB" sz="2400" smtClean="0"/>
              <a:t>Internal – e.g. steroid receptors</a:t>
            </a:r>
          </a:p>
          <a:p>
            <a:pPr lvl="1" eaLnBrk="1" hangingPunct="1"/>
            <a:r>
              <a:rPr lang="en-GB" sz="2400" smtClean="0"/>
              <a:t>External – e.g. insulin receptors</a:t>
            </a:r>
          </a:p>
          <a:p>
            <a:pPr eaLnBrk="1" hangingPunct="1">
              <a:buFont typeface="Wingdings 2" pitchFamily="18" charset="2"/>
              <a:buNone/>
            </a:pPr>
            <a:endParaRPr lang="en-GB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1250950"/>
          </a:xfrm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GB" smtClean="0"/>
              <a:t>Signalling in animal cells</a:t>
            </a:r>
          </a:p>
        </p:txBody>
      </p:sp>
      <p:sp>
        <p:nvSpPr>
          <p:cNvPr id="11673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2800" smtClean="0"/>
              <a:t>Signalling molecules fit into their receptors like keys into a lock</a:t>
            </a:r>
          </a:p>
          <a:p>
            <a:pPr eaLnBrk="1" hangingPunct="1"/>
            <a:r>
              <a:rPr lang="en-GB" sz="2800" smtClean="0"/>
              <a:t>The shapes are complementary</a:t>
            </a:r>
          </a:p>
          <a:p>
            <a:pPr eaLnBrk="1" hangingPunct="1"/>
            <a:r>
              <a:rPr lang="en-GB" sz="2800" smtClean="0"/>
              <a:t>There are 3 main ways</a:t>
            </a:r>
          </a:p>
          <a:p>
            <a:pPr lvl="1" eaLnBrk="1" hangingPunct="1"/>
            <a:r>
              <a:rPr lang="en-GB" sz="2400" smtClean="0"/>
              <a:t>Neurones send signals direct to target cells using neurotransmitters (e.g. synapse)</a:t>
            </a:r>
          </a:p>
          <a:p>
            <a:pPr lvl="1" eaLnBrk="1" hangingPunct="1"/>
            <a:r>
              <a:rPr lang="en-GB" sz="2400" smtClean="0"/>
              <a:t>Hormones travel long distances in the blood</a:t>
            </a:r>
          </a:p>
          <a:p>
            <a:pPr lvl="1" eaLnBrk="1" hangingPunct="1"/>
            <a:r>
              <a:rPr lang="en-GB" sz="2400" smtClean="0"/>
              <a:t>Local hormones (e.g. histamine) stimulate cells in adjoining cells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1250950"/>
          </a:xfrm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GB" smtClean="0"/>
              <a:t>Hormones</a:t>
            </a:r>
          </a:p>
        </p:txBody>
      </p:sp>
      <p:sp>
        <p:nvSpPr>
          <p:cNvPr id="11776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Endocrine cells secrete hormones into the blood stream</a:t>
            </a:r>
          </a:p>
          <a:p>
            <a:pPr eaLnBrk="1" hangingPunct="1"/>
            <a:r>
              <a:rPr lang="en-GB" smtClean="0"/>
              <a:t>Target cells have receptors for the hormone molecule</a:t>
            </a:r>
          </a:p>
          <a:p>
            <a:pPr eaLnBrk="1" hangingPunct="1"/>
            <a:r>
              <a:rPr lang="en-GB" smtClean="0"/>
              <a:t>When the hormone binds to a receptor the cell responds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1250950"/>
          </a:xfrm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GB" smtClean="0"/>
              <a:t>Insulin</a:t>
            </a:r>
          </a:p>
        </p:txBody>
      </p:sp>
      <p:sp>
        <p:nvSpPr>
          <p:cNvPr id="11878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2800" smtClean="0"/>
              <a:t>The pancreas secretes insulin, which is large and water soluble</a:t>
            </a:r>
          </a:p>
          <a:p>
            <a:pPr eaLnBrk="1" hangingPunct="1"/>
            <a:r>
              <a:rPr lang="en-GB" sz="2800" smtClean="0"/>
              <a:t>Insulin binds to receptor molecules on the cell surface membrane of liver and muscle cells</a:t>
            </a:r>
          </a:p>
          <a:p>
            <a:pPr eaLnBrk="1" hangingPunct="1"/>
            <a:r>
              <a:rPr lang="en-GB" sz="2800" smtClean="0"/>
              <a:t>This increases glucose channels in the cell membrane</a:t>
            </a:r>
          </a:p>
          <a:p>
            <a:pPr eaLnBrk="1" hangingPunct="1"/>
            <a:r>
              <a:rPr lang="en-GB" sz="2800" smtClean="0"/>
              <a:t>Cells uptake more glucose, which lowers the blood glucose levels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1250950"/>
          </a:xfrm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GB" smtClean="0"/>
              <a:t>Local hormones</a:t>
            </a:r>
          </a:p>
        </p:txBody>
      </p:sp>
      <p:sp>
        <p:nvSpPr>
          <p:cNvPr id="11981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These only travel short distances to adjoining cells e.g.</a:t>
            </a:r>
          </a:p>
          <a:p>
            <a:pPr lvl="1" eaLnBrk="1" hangingPunct="1"/>
            <a:r>
              <a:rPr lang="en-GB" smtClean="0"/>
              <a:t>Histamine</a:t>
            </a:r>
          </a:p>
          <a:p>
            <a:pPr lvl="1" eaLnBrk="1" hangingPunct="1"/>
            <a:r>
              <a:rPr lang="en-GB" smtClean="0"/>
              <a:t>Cytokines</a:t>
            </a:r>
          </a:p>
          <a:p>
            <a:pPr lvl="2" eaLnBrk="1" hangingPunct="1"/>
            <a:r>
              <a:rPr lang="en-GB" smtClean="0"/>
              <a:t>Stimulate lymphocytes to divide by mitosis and produce antibodies</a:t>
            </a:r>
          </a:p>
          <a:p>
            <a:pPr lvl="2" eaLnBrk="1" hangingPunct="1"/>
            <a:r>
              <a:rPr lang="en-GB" smtClean="0"/>
              <a:t>Stimulates phagocytes to become more active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1250950"/>
          </a:xfrm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GB" smtClean="0"/>
              <a:t>steroids</a:t>
            </a:r>
          </a:p>
        </p:txBody>
      </p:sp>
      <p:sp>
        <p:nvSpPr>
          <p:cNvPr id="12083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As steroids are fat soluble, their receptors sites are inside the cells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1250950"/>
          </a:xfrm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GB" smtClean="0"/>
              <a:t>Medicinal drugs</a:t>
            </a:r>
          </a:p>
        </p:txBody>
      </p:sp>
      <p:sp>
        <p:nvSpPr>
          <p:cNvPr id="12185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Are complementary to the shape of receptor molecules</a:t>
            </a:r>
          </a:p>
          <a:p>
            <a:pPr lvl="1" eaLnBrk="1" hangingPunct="1"/>
            <a:r>
              <a:rPr lang="en-GB" b="1" smtClean="0"/>
              <a:t>Agonists</a:t>
            </a:r>
            <a:r>
              <a:rPr lang="en-GB" smtClean="0"/>
              <a:t> </a:t>
            </a:r>
          </a:p>
          <a:p>
            <a:pPr lvl="2" eaLnBrk="1" hangingPunct="1"/>
            <a:r>
              <a:rPr lang="en-GB" smtClean="0"/>
              <a:t>mimic the effect of the signalling molecule</a:t>
            </a:r>
          </a:p>
          <a:p>
            <a:pPr lvl="1" eaLnBrk="1" hangingPunct="1"/>
            <a:r>
              <a:rPr lang="en-GB" b="1" smtClean="0"/>
              <a:t>Antagonists</a:t>
            </a:r>
          </a:p>
          <a:p>
            <a:pPr lvl="2" eaLnBrk="1" hangingPunct="1"/>
            <a:r>
              <a:rPr lang="en-GB" smtClean="0"/>
              <a:t>Block the receptors to stop the signalling molecule from having any effect</a:t>
            </a:r>
          </a:p>
          <a:p>
            <a:pPr lvl="2" eaLnBrk="1" hangingPunct="1"/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1250950"/>
          </a:xfrm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GB" smtClean="0"/>
              <a:t>Agonists</a:t>
            </a:r>
          </a:p>
        </p:txBody>
      </p:sp>
      <p:sp>
        <p:nvSpPr>
          <p:cNvPr id="12288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Salbutamol (ventolin)</a:t>
            </a:r>
          </a:p>
          <a:p>
            <a:pPr lvl="1" eaLnBrk="1" hangingPunct="1"/>
            <a:r>
              <a:rPr lang="en-GB" smtClean="0"/>
              <a:t>Mimics adrenaline to relax smooth muscle in the bronchi</a:t>
            </a:r>
          </a:p>
          <a:p>
            <a:pPr lvl="1" eaLnBrk="1" hangingPunct="1"/>
            <a:endParaRPr lang="en-GB" smtClean="0"/>
          </a:p>
          <a:p>
            <a:pPr eaLnBrk="1" hangingPunct="1"/>
            <a:r>
              <a:rPr lang="en-GB" smtClean="0"/>
              <a:t>Drugs to treat schizophrenia mimic a natural neurotransmitter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1250950"/>
          </a:xfrm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GB" smtClean="0"/>
              <a:t>Antagonists</a:t>
            </a:r>
          </a:p>
        </p:txBody>
      </p:sp>
      <p:sp>
        <p:nvSpPr>
          <p:cNvPr id="12390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Beta-blockers</a:t>
            </a:r>
          </a:p>
          <a:p>
            <a:pPr lvl="1" eaLnBrk="1" hangingPunct="1"/>
            <a:r>
              <a:rPr lang="en-GB" smtClean="0"/>
              <a:t>Which block receptors to prevent heart muscle from increasing heart rate</a:t>
            </a:r>
          </a:p>
          <a:p>
            <a:pPr lvl="1" eaLnBrk="1" hangingPunct="1"/>
            <a:r>
              <a:rPr lang="en-GB" smtClean="0"/>
              <a:t>Help to reduce blood pressure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1250950"/>
          </a:xfrm>
        </p:spPr>
        <p:txBody>
          <a:bodyPr wrap="square" tIns="4572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en-GB" smtClean="0"/>
              <a:t>Experimental work on plasma membrane</a:t>
            </a:r>
          </a:p>
        </p:txBody>
      </p:sp>
      <p:sp>
        <p:nvSpPr>
          <p:cNvPr id="9728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800" smtClean="0"/>
              <a:t>Damage to cell membrane kills the cell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Oil soluble substrates can penetrate quickly =&gt; contains lipid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Lipid solvents alter permeability properties</a:t>
            </a:r>
          </a:p>
          <a:p>
            <a:pPr eaLnBrk="1" hangingPunct="1">
              <a:lnSpc>
                <a:spcPct val="90000"/>
              </a:lnSpc>
            </a:pPr>
            <a:endParaRPr lang="en-GB" sz="2800" smtClean="0"/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Theory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smtClean="0"/>
              <a:t>Monolayer?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u="sng" smtClean="0"/>
              <a:t>But</a:t>
            </a:r>
            <a:r>
              <a:rPr lang="en-GB" sz="2400" smtClean="0"/>
              <a:t> water in contact with both surfaces, bimolecular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smtClean="0"/>
              <a:t>Proteins added to model to explain its strength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1250950"/>
          </a:xfrm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GB" smtClean="0"/>
              <a:t>Hijacking cells</a:t>
            </a:r>
          </a:p>
        </p:txBody>
      </p:sp>
      <p:sp>
        <p:nvSpPr>
          <p:cNvPr id="12493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Some viruses can bind with receptors on the cell surface membrane</a:t>
            </a:r>
          </a:p>
          <a:p>
            <a:pPr lvl="1" eaLnBrk="1" hangingPunct="1"/>
            <a:r>
              <a:rPr lang="en-GB" smtClean="0"/>
              <a:t>HIV and helper T lymphocytes </a:t>
            </a:r>
          </a:p>
          <a:p>
            <a:pPr lvl="1" eaLnBrk="1" hangingPunct="1"/>
            <a:endParaRPr lang="en-GB" smtClean="0"/>
          </a:p>
          <a:p>
            <a:pPr eaLnBrk="1" hangingPunct="1"/>
            <a:r>
              <a:rPr lang="en-GB" smtClean="0"/>
              <a:t>Some poison can bind with receptors</a:t>
            </a:r>
          </a:p>
          <a:p>
            <a:pPr lvl="1" eaLnBrk="1" hangingPunct="1"/>
            <a:r>
              <a:rPr lang="en-GB" smtClean="0"/>
              <a:t>BOTOX – toxin binds with receptors on muscle fibres and prevents them from working causing paralysis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1250950"/>
          </a:xfrm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GB" smtClean="0"/>
              <a:t>Time to think about things?</a:t>
            </a:r>
            <a:endParaRPr lang="en-US" smtClean="0"/>
          </a:p>
        </p:txBody>
      </p:sp>
      <p:sp>
        <p:nvSpPr>
          <p:cNvPr id="15565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Define </a:t>
            </a:r>
            <a:r>
              <a:rPr lang="en-GB" b="1" smtClean="0"/>
              <a:t>growth</a:t>
            </a:r>
          </a:p>
          <a:p>
            <a:pPr eaLnBrk="1" hangingPunct="1"/>
            <a:r>
              <a:rPr lang="en-GB" smtClean="0"/>
              <a:t>How do organisms increase in size?</a:t>
            </a:r>
          </a:p>
          <a:p>
            <a:pPr eaLnBrk="1" hangingPunct="1"/>
            <a:r>
              <a:rPr lang="en-GB" smtClean="0"/>
              <a:t>How do organisms reproduce?</a:t>
            </a:r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1828800" y="4191000"/>
            <a:ext cx="4572000" cy="1752600"/>
          </a:xfrm>
          <a:prstGeom prst="rect">
            <a:avLst/>
          </a:prstGeom>
          <a:solidFill>
            <a:srgbClr val="FFFFFF"/>
          </a:solidFill>
          <a:ln w="9525">
            <a:solidFill>
              <a:srgbClr val="F0EFE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1619" name="Rectangle 3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1250950"/>
          </a:xfrm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GB" smtClean="0"/>
              <a:t>Davson and Danielli		1935</a:t>
            </a:r>
          </a:p>
        </p:txBody>
      </p:sp>
      <p:sp>
        <p:nvSpPr>
          <p:cNvPr id="98308" name="Rectangl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Lipid bilayer coated on both sides with a layer of protein molecules</a:t>
            </a:r>
          </a:p>
          <a:p>
            <a:pPr eaLnBrk="1" hangingPunct="1"/>
            <a:r>
              <a:rPr lang="en-GB" smtClean="0"/>
              <a:t>Calculated that thickness of membrane was about 7.5nm.</a:t>
            </a:r>
          </a:p>
          <a:p>
            <a:pPr eaLnBrk="1" hangingPunct="1">
              <a:buFont typeface="Wingdings 2" pitchFamily="18" charset="2"/>
              <a:buNone/>
            </a:pPr>
            <a:endParaRPr lang="en-GB" smtClean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981200" y="4267200"/>
            <a:ext cx="4343400" cy="1598613"/>
            <a:chOff x="3414" y="10400"/>
            <a:chExt cx="6840" cy="2519"/>
          </a:xfrm>
        </p:grpSpPr>
        <p:sp>
          <p:nvSpPr>
            <p:cNvPr id="98310" name="Oval 6"/>
            <p:cNvSpPr>
              <a:spLocks noChangeArrowheads="1"/>
            </p:cNvSpPr>
            <p:nvPr/>
          </p:nvSpPr>
          <p:spPr bwMode="auto">
            <a:xfrm>
              <a:off x="3654" y="10759"/>
              <a:ext cx="240" cy="240"/>
            </a:xfrm>
            <a:prstGeom prst="ellipse">
              <a:avLst/>
            </a:prstGeom>
            <a:solidFill>
              <a:srgbClr val="800000"/>
            </a:soli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311" name="Line 7"/>
            <p:cNvSpPr>
              <a:spLocks noChangeShapeType="1"/>
            </p:cNvSpPr>
            <p:nvPr/>
          </p:nvSpPr>
          <p:spPr bwMode="auto">
            <a:xfrm>
              <a:off x="3774" y="10939"/>
              <a:ext cx="0" cy="54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8312" name="Oval 8"/>
            <p:cNvSpPr>
              <a:spLocks noChangeArrowheads="1"/>
            </p:cNvSpPr>
            <p:nvPr/>
          </p:nvSpPr>
          <p:spPr bwMode="auto">
            <a:xfrm>
              <a:off x="3654" y="12139"/>
              <a:ext cx="240" cy="240"/>
            </a:xfrm>
            <a:prstGeom prst="ellipse">
              <a:avLst/>
            </a:prstGeom>
            <a:solidFill>
              <a:srgbClr val="800000"/>
            </a:soli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313" name="Line 9"/>
            <p:cNvSpPr>
              <a:spLocks noChangeShapeType="1"/>
            </p:cNvSpPr>
            <p:nvPr/>
          </p:nvSpPr>
          <p:spPr bwMode="auto">
            <a:xfrm>
              <a:off x="3774" y="11599"/>
              <a:ext cx="0" cy="6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8314" name="Oval 10"/>
            <p:cNvSpPr>
              <a:spLocks noChangeArrowheads="1"/>
            </p:cNvSpPr>
            <p:nvPr/>
          </p:nvSpPr>
          <p:spPr bwMode="auto">
            <a:xfrm>
              <a:off x="3894" y="10759"/>
              <a:ext cx="240" cy="240"/>
            </a:xfrm>
            <a:prstGeom prst="ellipse">
              <a:avLst/>
            </a:prstGeom>
            <a:solidFill>
              <a:srgbClr val="800000"/>
            </a:soli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315" name="Line 11"/>
            <p:cNvSpPr>
              <a:spLocks noChangeShapeType="1"/>
            </p:cNvSpPr>
            <p:nvPr/>
          </p:nvSpPr>
          <p:spPr bwMode="auto">
            <a:xfrm>
              <a:off x="4014" y="10879"/>
              <a:ext cx="0" cy="6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8316" name="Oval 12"/>
            <p:cNvSpPr>
              <a:spLocks noChangeArrowheads="1"/>
            </p:cNvSpPr>
            <p:nvPr/>
          </p:nvSpPr>
          <p:spPr bwMode="auto">
            <a:xfrm>
              <a:off x="3894" y="12139"/>
              <a:ext cx="240" cy="240"/>
            </a:xfrm>
            <a:prstGeom prst="ellipse">
              <a:avLst/>
            </a:prstGeom>
            <a:solidFill>
              <a:srgbClr val="800000"/>
            </a:soli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317" name="Line 13"/>
            <p:cNvSpPr>
              <a:spLocks noChangeShapeType="1"/>
            </p:cNvSpPr>
            <p:nvPr/>
          </p:nvSpPr>
          <p:spPr bwMode="auto">
            <a:xfrm>
              <a:off x="4014" y="11599"/>
              <a:ext cx="0" cy="6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8318" name="Oval 14"/>
            <p:cNvSpPr>
              <a:spLocks noChangeArrowheads="1"/>
            </p:cNvSpPr>
            <p:nvPr/>
          </p:nvSpPr>
          <p:spPr bwMode="auto">
            <a:xfrm>
              <a:off x="4134" y="10760"/>
              <a:ext cx="240" cy="240"/>
            </a:xfrm>
            <a:prstGeom prst="ellipse">
              <a:avLst/>
            </a:prstGeom>
            <a:solidFill>
              <a:srgbClr val="800000"/>
            </a:soli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319" name="Line 15"/>
            <p:cNvSpPr>
              <a:spLocks noChangeShapeType="1"/>
            </p:cNvSpPr>
            <p:nvPr/>
          </p:nvSpPr>
          <p:spPr bwMode="auto">
            <a:xfrm>
              <a:off x="4254" y="10940"/>
              <a:ext cx="0" cy="54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8320" name="Oval 16"/>
            <p:cNvSpPr>
              <a:spLocks noChangeArrowheads="1"/>
            </p:cNvSpPr>
            <p:nvPr/>
          </p:nvSpPr>
          <p:spPr bwMode="auto">
            <a:xfrm>
              <a:off x="4134" y="12140"/>
              <a:ext cx="240" cy="240"/>
            </a:xfrm>
            <a:prstGeom prst="ellipse">
              <a:avLst/>
            </a:prstGeom>
            <a:solidFill>
              <a:srgbClr val="800000"/>
            </a:soli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321" name="Line 17"/>
            <p:cNvSpPr>
              <a:spLocks noChangeShapeType="1"/>
            </p:cNvSpPr>
            <p:nvPr/>
          </p:nvSpPr>
          <p:spPr bwMode="auto">
            <a:xfrm>
              <a:off x="4254" y="11600"/>
              <a:ext cx="0" cy="6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8322" name="Oval 18"/>
            <p:cNvSpPr>
              <a:spLocks noChangeArrowheads="1"/>
            </p:cNvSpPr>
            <p:nvPr/>
          </p:nvSpPr>
          <p:spPr bwMode="auto">
            <a:xfrm>
              <a:off x="4374" y="10760"/>
              <a:ext cx="240" cy="240"/>
            </a:xfrm>
            <a:prstGeom prst="ellipse">
              <a:avLst/>
            </a:prstGeom>
            <a:solidFill>
              <a:srgbClr val="800000"/>
            </a:soli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323" name="Line 19"/>
            <p:cNvSpPr>
              <a:spLocks noChangeShapeType="1"/>
            </p:cNvSpPr>
            <p:nvPr/>
          </p:nvSpPr>
          <p:spPr bwMode="auto">
            <a:xfrm>
              <a:off x="4494" y="10940"/>
              <a:ext cx="0" cy="54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8324" name="Oval 20"/>
            <p:cNvSpPr>
              <a:spLocks noChangeArrowheads="1"/>
            </p:cNvSpPr>
            <p:nvPr/>
          </p:nvSpPr>
          <p:spPr bwMode="auto">
            <a:xfrm>
              <a:off x="4374" y="12140"/>
              <a:ext cx="240" cy="240"/>
            </a:xfrm>
            <a:prstGeom prst="ellipse">
              <a:avLst/>
            </a:prstGeom>
            <a:solidFill>
              <a:srgbClr val="800000"/>
            </a:soli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325" name="Line 21"/>
            <p:cNvSpPr>
              <a:spLocks noChangeShapeType="1"/>
            </p:cNvSpPr>
            <p:nvPr/>
          </p:nvSpPr>
          <p:spPr bwMode="auto">
            <a:xfrm>
              <a:off x="4494" y="11600"/>
              <a:ext cx="0" cy="6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8326" name="Oval 22"/>
            <p:cNvSpPr>
              <a:spLocks noChangeArrowheads="1"/>
            </p:cNvSpPr>
            <p:nvPr/>
          </p:nvSpPr>
          <p:spPr bwMode="auto">
            <a:xfrm>
              <a:off x="4614" y="10760"/>
              <a:ext cx="240" cy="240"/>
            </a:xfrm>
            <a:prstGeom prst="ellipse">
              <a:avLst/>
            </a:prstGeom>
            <a:solidFill>
              <a:srgbClr val="800000"/>
            </a:soli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327" name="Line 23"/>
            <p:cNvSpPr>
              <a:spLocks noChangeShapeType="1"/>
            </p:cNvSpPr>
            <p:nvPr/>
          </p:nvSpPr>
          <p:spPr bwMode="auto">
            <a:xfrm>
              <a:off x="4734" y="10940"/>
              <a:ext cx="0" cy="54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8328" name="Oval 24"/>
            <p:cNvSpPr>
              <a:spLocks noChangeArrowheads="1"/>
            </p:cNvSpPr>
            <p:nvPr/>
          </p:nvSpPr>
          <p:spPr bwMode="auto">
            <a:xfrm>
              <a:off x="4614" y="12140"/>
              <a:ext cx="240" cy="240"/>
            </a:xfrm>
            <a:prstGeom prst="ellipse">
              <a:avLst/>
            </a:prstGeom>
            <a:solidFill>
              <a:srgbClr val="800000"/>
            </a:soli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329" name="Line 25"/>
            <p:cNvSpPr>
              <a:spLocks noChangeShapeType="1"/>
            </p:cNvSpPr>
            <p:nvPr/>
          </p:nvSpPr>
          <p:spPr bwMode="auto">
            <a:xfrm>
              <a:off x="4734" y="11600"/>
              <a:ext cx="0" cy="6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8330" name="Oval 26"/>
            <p:cNvSpPr>
              <a:spLocks noChangeArrowheads="1"/>
            </p:cNvSpPr>
            <p:nvPr/>
          </p:nvSpPr>
          <p:spPr bwMode="auto">
            <a:xfrm>
              <a:off x="3414" y="10759"/>
              <a:ext cx="240" cy="240"/>
            </a:xfrm>
            <a:prstGeom prst="ellipse">
              <a:avLst/>
            </a:prstGeom>
            <a:solidFill>
              <a:srgbClr val="800000"/>
            </a:soli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331" name="Line 27"/>
            <p:cNvSpPr>
              <a:spLocks noChangeShapeType="1"/>
            </p:cNvSpPr>
            <p:nvPr/>
          </p:nvSpPr>
          <p:spPr bwMode="auto">
            <a:xfrm>
              <a:off x="3534" y="10939"/>
              <a:ext cx="0" cy="54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8332" name="Oval 28"/>
            <p:cNvSpPr>
              <a:spLocks noChangeArrowheads="1"/>
            </p:cNvSpPr>
            <p:nvPr/>
          </p:nvSpPr>
          <p:spPr bwMode="auto">
            <a:xfrm>
              <a:off x="3414" y="12139"/>
              <a:ext cx="240" cy="240"/>
            </a:xfrm>
            <a:prstGeom prst="ellipse">
              <a:avLst/>
            </a:prstGeom>
            <a:solidFill>
              <a:srgbClr val="800000"/>
            </a:soli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333" name="Line 29"/>
            <p:cNvSpPr>
              <a:spLocks noChangeShapeType="1"/>
            </p:cNvSpPr>
            <p:nvPr/>
          </p:nvSpPr>
          <p:spPr bwMode="auto">
            <a:xfrm>
              <a:off x="3534" y="11599"/>
              <a:ext cx="0" cy="6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8334" name="Oval 30"/>
            <p:cNvSpPr>
              <a:spLocks noChangeArrowheads="1"/>
            </p:cNvSpPr>
            <p:nvPr/>
          </p:nvSpPr>
          <p:spPr bwMode="auto">
            <a:xfrm>
              <a:off x="3414" y="10400"/>
              <a:ext cx="480" cy="360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335" name="Oval 31"/>
            <p:cNvSpPr>
              <a:spLocks noChangeArrowheads="1"/>
            </p:cNvSpPr>
            <p:nvPr/>
          </p:nvSpPr>
          <p:spPr bwMode="auto">
            <a:xfrm>
              <a:off x="3894" y="10400"/>
              <a:ext cx="480" cy="360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336" name="Oval 32"/>
            <p:cNvSpPr>
              <a:spLocks noChangeArrowheads="1"/>
            </p:cNvSpPr>
            <p:nvPr/>
          </p:nvSpPr>
          <p:spPr bwMode="auto">
            <a:xfrm>
              <a:off x="3414" y="12379"/>
              <a:ext cx="480" cy="360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337" name="Oval 33"/>
            <p:cNvSpPr>
              <a:spLocks noChangeArrowheads="1"/>
            </p:cNvSpPr>
            <p:nvPr/>
          </p:nvSpPr>
          <p:spPr bwMode="auto">
            <a:xfrm>
              <a:off x="4374" y="10400"/>
              <a:ext cx="480" cy="360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338" name="Oval 34"/>
            <p:cNvSpPr>
              <a:spLocks noChangeArrowheads="1"/>
            </p:cNvSpPr>
            <p:nvPr/>
          </p:nvSpPr>
          <p:spPr bwMode="auto">
            <a:xfrm>
              <a:off x="4374" y="12379"/>
              <a:ext cx="480" cy="360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339" name="Oval 35"/>
            <p:cNvSpPr>
              <a:spLocks noChangeArrowheads="1"/>
            </p:cNvSpPr>
            <p:nvPr/>
          </p:nvSpPr>
          <p:spPr bwMode="auto">
            <a:xfrm>
              <a:off x="3894" y="12379"/>
              <a:ext cx="480" cy="360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340" name="AutoShape 36"/>
            <p:cNvSpPr>
              <a:spLocks/>
            </p:cNvSpPr>
            <p:nvPr/>
          </p:nvSpPr>
          <p:spPr bwMode="auto">
            <a:xfrm>
              <a:off x="4854" y="10760"/>
              <a:ext cx="240" cy="1620"/>
            </a:xfrm>
            <a:prstGeom prst="rightBrace">
              <a:avLst>
                <a:gd name="adj1" fmla="val 56250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341" name="Text Box 37"/>
            <p:cNvSpPr txBox="1">
              <a:spLocks noChangeArrowheads="1"/>
            </p:cNvSpPr>
            <p:nvPr/>
          </p:nvSpPr>
          <p:spPr bwMode="auto">
            <a:xfrm>
              <a:off x="5214" y="11300"/>
              <a:ext cx="4320" cy="72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en-US" sz="1600">
                  <a:latin typeface="Comic Sans MS" pitchFamily="66" charset="0"/>
                  <a:cs typeface="Times New Roman" pitchFamily="18" charset="0"/>
                </a:rPr>
                <a:t>Phospholipid bilayer</a:t>
              </a:r>
            </a:p>
          </p:txBody>
        </p:sp>
        <p:sp>
          <p:nvSpPr>
            <p:cNvPr id="98342" name="Line 38"/>
            <p:cNvSpPr>
              <a:spLocks noChangeShapeType="1"/>
            </p:cNvSpPr>
            <p:nvPr/>
          </p:nvSpPr>
          <p:spPr bwMode="auto">
            <a:xfrm>
              <a:off x="4854" y="12559"/>
              <a:ext cx="19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8343" name="Text Box 39"/>
            <p:cNvSpPr txBox="1">
              <a:spLocks noChangeArrowheads="1"/>
            </p:cNvSpPr>
            <p:nvPr/>
          </p:nvSpPr>
          <p:spPr bwMode="auto">
            <a:xfrm>
              <a:off x="6894" y="12199"/>
              <a:ext cx="3360" cy="72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en-GB" altLang="zh-CN" sz="1600">
                  <a:latin typeface="Comic Sans MS" pitchFamily="66" charset="0"/>
                  <a:ea typeface="宋体" pitchFamily="2" charset="-122"/>
                  <a:cs typeface="Times New Roman" pitchFamily="18" charset="0"/>
                </a:rPr>
                <a:t>Protein molecule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1250950"/>
          </a:xfrm>
        </p:spPr>
        <p:txBody>
          <a:bodyPr wrap="square" tIns="4572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en-GB" smtClean="0"/>
              <a:t>Singer and Nicholson 1972</a:t>
            </a:r>
            <a:br>
              <a:rPr lang="en-GB" smtClean="0"/>
            </a:br>
            <a:r>
              <a:rPr lang="en-GB" smtClean="0"/>
              <a:t>Fluid mosaic model</a:t>
            </a:r>
          </a:p>
        </p:txBody>
      </p:sp>
      <p:sp>
        <p:nvSpPr>
          <p:cNvPr id="9933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mtClean="0"/>
              <a:t>Cell membranes have a consistency like oil, with sideways movement of molecules or membrane.</a:t>
            </a:r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Fluid 	</a:t>
            </a:r>
          </a:p>
          <a:p>
            <a:pPr lvl="2" eaLnBrk="1" hangingPunct="1">
              <a:lnSpc>
                <a:spcPct val="90000"/>
              </a:lnSpc>
            </a:pPr>
            <a:r>
              <a:rPr lang="en-GB" smtClean="0"/>
              <a:t>individual phospholipid and protein molecules move around within their layer</a:t>
            </a:r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Mosaic</a:t>
            </a:r>
          </a:p>
          <a:p>
            <a:pPr lvl="2" eaLnBrk="1" hangingPunct="1">
              <a:lnSpc>
                <a:spcPct val="90000"/>
              </a:lnSpc>
            </a:pPr>
            <a:r>
              <a:rPr lang="en-GB" smtClean="0"/>
              <a:t>pattern produced by scattered protein molecules when surface membrane is viewed from above.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1250950"/>
          </a:xfrm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GB" smtClean="0"/>
              <a:t>Fluid Mosaic Model</a:t>
            </a:r>
          </a:p>
        </p:txBody>
      </p:sp>
      <p:sp>
        <p:nvSpPr>
          <p:cNvPr id="10035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 phospholipid bilayer</a:t>
            </a:r>
          </a:p>
          <a:p>
            <a:pPr eaLnBrk="1" hangingPunct="1"/>
            <a:r>
              <a:rPr lang="en-GB" smtClean="0"/>
              <a:t>Transmembrane and peripheral proteins</a:t>
            </a:r>
          </a:p>
          <a:p>
            <a:pPr eaLnBrk="1" hangingPunct="1"/>
            <a:r>
              <a:rPr lang="en-GB" smtClean="0"/>
              <a:t>Cholesterol</a:t>
            </a:r>
          </a:p>
          <a:p>
            <a:pPr eaLnBrk="1" hangingPunct="1"/>
            <a:r>
              <a:rPr lang="en-GB" smtClean="0"/>
              <a:t>Glycoproteins </a:t>
            </a:r>
          </a:p>
          <a:p>
            <a:pPr eaLnBrk="1" hangingPunct="1"/>
            <a:r>
              <a:rPr lang="en-GB" smtClean="0"/>
              <a:t>Glycolipid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smtClean="0"/>
          </a:p>
        </p:txBody>
      </p:sp>
      <p:pic>
        <p:nvPicPr>
          <p:cNvPr id="101379" name="Picture 3" descr="Plasma%20Membrane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GB" smtClean="0"/>
              <a:t>Cell Surface Membrane</a:t>
            </a:r>
          </a:p>
        </p:txBody>
      </p:sp>
      <p:pic>
        <p:nvPicPr>
          <p:cNvPr id="102403" name="Picture 3" descr="~AUT002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935163"/>
            <a:ext cx="7772400" cy="461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1250950"/>
          </a:xfrm>
        </p:spPr>
        <p:txBody>
          <a:bodyPr wrap="square" tIns="4572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en-GB" smtClean="0"/>
              <a:t>Functions of the plasma membrane</a:t>
            </a:r>
          </a:p>
        </p:txBody>
      </p:sp>
      <p:sp>
        <p:nvSpPr>
          <p:cNvPr id="10342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Providing a partially permeable barrier</a:t>
            </a:r>
          </a:p>
          <a:p>
            <a:pPr eaLnBrk="1" hangingPunct="1"/>
            <a:r>
              <a:rPr lang="en-GB" smtClean="0"/>
              <a:t>Compartmentalisation</a:t>
            </a:r>
          </a:p>
          <a:p>
            <a:pPr eaLnBrk="1" hangingPunct="1"/>
            <a:r>
              <a:rPr lang="en-GB" smtClean="0"/>
              <a:t>Localising reactions in a cell</a:t>
            </a:r>
          </a:p>
          <a:p>
            <a:pPr eaLnBrk="1" hangingPunct="1"/>
            <a:r>
              <a:rPr lang="en-GB" smtClean="0"/>
              <a:t>Transport of solutes</a:t>
            </a:r>
          </a:p>
          <a:p>
            <a:pPr eaLnBrk="1" hangingPunct="1"/>
            <a:r>
              <a:rPr lang="en-GB" smtClean="0"/>
              <a:t>Signal transduction</a:t>
            </a:r>
          </a:p>
          <a:p>
            <a:pPr eaLnBrk="1" hangingPunct="1"/>
            <a:r>
              <a:rPr lang="en-GB" smtClean="0"/>
              <a:t>Cell-cell recognition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984</Words>
  <Application>Microsoft Office PowerPoint</Application>
  <PresentationFormat>On-screen Show (4:3)</PresentationFormat>
  <Paragraphs>188</Paragraphs>
  <Slides>31</Slides>
  <Notes>31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Cell Membrane</vt:lpstr>
      <vt:lpstr>Learning Objectives</vt:lpstr>
      <vt:lpstr>Experimental work on plasma membrane</vt:lpstr>
      <vt:lpstr>Davson and Danielli  1935</vt:lpstr>
      <vt:lpstr>Singer and Nicholson 1972 Fluid mosaic model</vt:lpstr>
      <vt:lpstr>Fluid Mosaic Model</vt:lpstr>
      <vt:lpstr>PowerPoint Presentation</vt:lpstr>
      <vt:lpstr>Cell Surface Membrane</vt:lpstr>
      <vt:lpstr>Functions of the plasma membrane</vt:lpstr>
      <vt:lpstr>Applying your knowledge questions</vt:lpstr>
      <vt:lpstr>Applying your knowledge questions</vt:lpstr>
      <vt:lpstr>Roles of Components of Membrane</vt:lpstr>
      <vt:lpstr>Roles of Components of Membrane</vt:lpstr>
      <vt:lpstr>Roles of Components of Membrane</vt:lpstr>
      <vt:lpstr>Roles of Components of Membrane</vt:lpstr>
      <vt:lpstr>Investigating Cell Membranes</vt:lpstr>
      <vt:lpstr>Investigating the effects of temperature on the cell membrane</vt:lpstr>
      <vt:lpstr>Investigating the effects of ethanol on the cell membrane</vt:lpstr>
      <vt:lpstr>Cell Signalling</vt:lpstr>
      <vt:lpstr>Learning Outcomes</vt:lpstr>
      <vt:lpstr>Cell Signalling</vt:lpstr>
      <vt:lpstr>Signalling in animal cells</vt:lpstr>
      <vt:lpstr>Hormones</vt:lpstr>
      <vt:lpstr>Insulin</vt:lpstr>
      <vt:lpstr>Local hormones</vt:lpstr>
      <vt:lpstr>steroids</vt:lpstr>
      <vt:lpstr>Medicinal drugs</vt:lpstr>
      <vt:lpstr>Agonists</vt:lpstr>
      <vt:lpstr>Antagonists</vt:lpstr>
      <vt:lpstr>Hijacking cells</vt:lpstr>
      <vt:lpstr>Time to think about things?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Membrane</dc:title>
  <dc:creator>Katie</dc:creator>
  <cp:lastModifiedBy>Jane Jones</cp:lastModifiedBy>
  <cp:revision>1</cp:revision>
  <dcterms:created xsi:type="dcterms:W3CDTF">2013-03-09T18:32:37Z</dcterms:created>
  <dcterms:modified xsi:type="dcterms:W3CDTF">2014-08-27T10:19:19Z</dcterms:modified>
</cp:coreProperties>
</file>