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84" r:id="rId3"/>
    <p:sldId id="256" r:id="rId4"/>
    <p:sldId id="294" r:id="rId5"/>
    <p:sldId id="258" r:id="rId6"/>
    <p:sldId id="259" r:id="rId7"/>
    <p:sldId id="274" r:id="rId8"/>
    <p:sldId id="276" r:id="rId9"/>
    <p:sldId id="260" r:id="rId10"/>
    <p:sldId id="261" r:id="rId11"/>
    <p:sldId id="278" r:id="rId12"/>
    <p:sldId id="279" r:id="rId13"/>
    <p:sldId id="280" r:id="rId14"/>
    <p:sldId id="257" r:id="rId1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5DF2706-1443-43DB-AF01-95798B173779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713EA1B-0144-4AD5-B274-EC75869B60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3EA1B-0144-4AD5-B274-EC75869B608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8BBD-8C96-4F28-8728-83C8D90F8CF0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ACD0-E74F-40D6-8AB6-20EB63588D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assel.unl.edu/pages/animation.php?a=genecloning.swf&amp;b=99081929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Starter: Why do we want to produce GM organisms??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Improving features of the recipient organism:</a:t>
            </a:r>
          </a:p>
          <a:p>
            <a:r>
              <a:rPr lang="en-GB" dirty="0" smtClean="0"/>
              <a:t>Gives crops resistance to herbicides so farmers can use them as the crops are growing</a:t>
            </a:r>
          </a:p>
          <a:p>
            <a:r>
              <a:rPr lang="en-GB" dirty="0" smtClean="0"/>
              <a:t>Insert muscle growth gene into cattle</a:t>
            </a:r>
          </a:p>
          <a:p>
            <a:pPr marL="0" indent="0">
              <a:buNone/>
            </a:pPr>
            <a:r>
              <a:rPr lang="en-GB" b="1" dirty="0" smtClean="0"/>
              <a:t>Engineering organisms that can produce useful products: pharming!</a:t>
            </a:r>
          </a:p>
          <a:p>
            <a:r>
              <a:rPr lang="en-GB" dirty="0" smtClean="0"/>
              <a:t>Insert insulin/growth hormone gene into bacteria for diabetic humans to use</a:t>
            </a:r>
          </a:p>
          <a:p>
            <a:r>
              <a:rPr lang="en-GB" dirty="0" smtClean="0"/>
              <a:t>Insert pharmaceutical chemical gene into sheep so they produce it in their milk</a:t>
            </a:r>
          </a:p>
          <a:p>
            <a:r>
              <a:rPr lang="en-GB" dirty="0" smtClean="0"/>
              <a:t>Insert beta carotene (vitamin A) gene into rice so that poor people have a better diet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Inserting into recipient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Genes in vector are large so</a:t>
            </a:r>
            <a:r>
              <a:rPr lang="en-GB" dirty="0"/>
              <a:t> </a:t>
            </a:r>
            <a:r>
              <a:rPr lang="en-GB" dirty="0" smtClean="0"/>
              <a:t>various methods can be used to get it into cell: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Electroporation</a:t>
            </a:r>
            <a:r>
              <a:rPr lang="en-GB" dirty="0" smtClean="0"/>
              <a:t> = high voltage pulse disrupts membrane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Microinjection</a:t>
            </a:r>
            <a:r>
              <a:rPr lang="en-GB" dirty="0" smtClean="0"/>
              <a:t> = DNA injected using a micro-pipette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Viral transfer </a:t>
            </a:r>
            <a:r>
              <a:rPr lang="en-GB" dirty="0" smtClean="0"/>
              <a:t>= virus vector infects cells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Ti </a:t>
            </a:r>
            <a:r>
              <a:rPr lang="en-GB" dirty="0" err="1" smtClean="0">
                <a:solidFill>
                  <a:srgbClr val="FF0000"/>
                </a:solidFill>
              </a:rPr>
              <a:t>plasmid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= circular DNA in bacteria that infects a </a:t>
            </a:r>
            <a:r>
              <a:rPr lang="en-GB" b="1" dirty="0" smtClean="0"/>
              <a:t>plant’s genome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Liposomes</a:t>
            </a:r>
            <a:r>
              <a:rPr lang="en-GB" dirty="0" smtClean="0"/>
              <a:t> = DNA wrapped in lipids that are fat soluble and diffuse across the lipid membrane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13213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b="1" dirty="0" smtClean="0">
                <a:latin typeface="+mn-lt"/>
              </a:rPr>
              <a:t>Introducing new genes into crop plants: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0"/>
            <a:ext cx="6300787" cy="65976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1. Soil bacteria: </a:t>
            </a:r>
            <a:r>
              <a:rPr lang="en-GB" sz="2800" i="1" dirty="0" err="1" smtClean="0"/>
              <a:t>agrobacterium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tumefaciens</a:t>
            </a:r>
            <a:r>
              <a:rPr lang="en-GB" sz="2800" dirty="0" smtClean="0"/>
              <a:t> causes crown gall disease in dicotyledonous plants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Enters plants through wound, stimulates the production of a gall/ tumour in the 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Growth of gall is due to Ti plasmid in bacterium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Becomes incorporated into host plant cells, replicates, hormones released which stimulate the growth of tumour cells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Plasmid can be isolated, tumour inducing gene removed, new desirable gene inserted: vector desired gene</a:t>
            </a:r>
            <a:endParaRPr lang="en-US" sz="2800" dirty="0" smtClean="0"/>
          </a:p>
        </p:txBody>
      </p:sp>
      <p:pic>
        <p:nvPicPr>
          <p:cNvPr id="17412" name="Picture 5" descr="inf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28575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1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35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The resulting callus ( undifferentiated tissue) produced by plant cells can be induced to </a:t>
            </a:r>
            <a:r>
              <a:rPr lang="en-GB" sz="2800" b="1" u="sng" smtClean="0"/>
              <a:t>transgenic plants</a:t>
            </a:r>
            <a:r>
              <a:rPr lang="en-GB" sz="2800" smtClean="0"/>
              <a:t> containing desirable genes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(</a:t>
            </a:r>
            <a:r>
              <a:rPr lang="en-US" sz="2800" b="1" u="sng" smtClean="0">
                <a:hlinkClick r:id="rId2"/>
              </a:rPr>
              <a:t>Transgenic plants</a:t>
            </a:r>
            <a:r>
              <a:rPr lang="en-US" sz="2800" u="sng" smtClean="0">
                <a:hlinkClick r:id="rId2"/>
              </a:rPr>
              <a:t> </a:t>
            </a:r>
            <a:r>
              <a:rPr lang="en-US" sz="2800" u="sng" smtClean="0"/>
              <a:t>possess a gene or genes that have been transferred from a different species. “Transgenic plants" refers to plants created in a laboratory using recombinant DNA technology) </a:t>
            </a:r>
          </a:p>
        </p:txBody>
      </p:sp>
      <p:pic>
        <p:nvPicPr>
          <p:cNvPr id="18435" name="Picture 5" descr="2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178175"/>
            <a:ext cx="897255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0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</a:rPr>
              <a:t>Liposomes in CF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Gene therapy: Treat cause rather than symptoms...HGP</a:t>
            </a:r>
          </a:p>
          <a:p>
            <a:r>
              <a:rPr lang="en-GB" smtClean="0"/>
              <a:t>Normal alleles of gene inserted into target cells: GM virus /liposomes</a:t>
            </a:r>
          </a:p>
          <a:p>
            <a:r>
              <a:rPr lang="en-GB" smtClean="0"/>
              <a:t>Normal form of gene is transcibed and translated</a:t>
            </a:r>
          </a:p>
          <a:p>
            <a:r>
              <a:rPr lang="en-GB" smtClean="0"/>
              <a:t>Functioning protein produced in target cell</a:t>
            </a:r>
          </a:p>
          <a:p>
            <a:r>
              <a:rPr lang="en-GB" smtClean="0"/>
              <a:t>1993 trials/ temporary improvement as loss of cells with allele (15 days)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70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5.2.3. Genetic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how </a:t>
            </a:r>
            <a:r>
              <a:rPr lang="en-GB" dirty="0" err="1"/>
              <a:t>plasmids</a:t>
            </a:r>
            <a:r>
              <a:rPr lang="en-GB" dirty="0"/>
              <a:t> may be taken up by bacterial cells in order to produce a transgenic </a:t>
            </a:r>
            <a:r>
              <a:rPr lang="en-GB" dirty="0" err="1"/>
              <a:t>microorganism</a:t>
            </a:r>
            <a:r>
              <a:rPr lang="en-GB" dirty="0"/>
              <a:t> that can express a desired gene product; </a:t>
            </a:r>
          </a:p>
          <a:p>
            <a:r>
              <a:rPr lang="en-GB" dirty="0"/>
              <a:t>describe the advantage to </a:t>
            </a:r>
            <a:r>
              <a:rPr lang="en-GB" dirty="0" err="1"/>
              <a:t>microorganisms</a:t>
            </a:r>
            <a:r>
              <a:rPr lang="en-GB" dirty="0"/>
              <a:t> of the capacity to take up </a:t>
            </a:r>
            <a:r>
              <a:rPr lang="en-GB" dirty="0" err="1"/>
              <a:t>plasmid</a:t>
            </a:r>
            <a:r>
              <a:rPr lang="en-GB" dirty="0"/>
              <a:t> DNA from the environment;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3513" y="188913"/>
            <a:ext cx="3900487" cy="1143000"/>
          </a:xfrm>
          <a:solidFill>
            <a:srgbClr val="7030A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Transgenic sheep: Tracey! 1991.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57188" y="214313"/>
            <a:ext cx="4862512" cy="6286500"/>
          </a:xfrm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rgbClr val="FF0000"/>
                </a:solidFill>
              </a:rPr>
              <a:t>DNA contained human gene for protein AAT</a:t>
            </a:r>
          </a:p>
          <a:p>
            <a:pPr eaLnBrk="1" hangingPunct="1"/>
            <a:r>
              <a:rPr lang="en-GB" sz="2800" smtClean="0"/>
              <a:t>AAT normally made by </a:t>
            </a:r>
            <a:r>
              <a:rPr lang="en-GB" sz="2800" b="1" smtClean="0"/>
              <a:t>liver</a:t>
            </a:r>
          </a:p>
          <a:p>
            <a:pPr eaLnBrk="1" hangingPunct="1"/>
            <a:r>
              <a:rPr lang="en-GB" sz="2800" b="1" smtClean="0"/>
              <a:t>Inhibits</a:t>
            </a:r>
            <a:r>
              <a:rPr lang="en-GB" sz="2800" smtClean="0"/>
              <a:t> enzyme </a:t>
            </a:r>
            <a:r>
              <a:rPr lang="en-GB" sz="2800" b="1" smtClean="0"/>
              <a:t>Elastase</a:t>
            </a:r>
          </a:p>
          <a:p>
            <a:pPr eaLnBrk="1" hangingPunct="1"/>
            <a:r>
              <a:rPr lang="en-GB" sz="2800" smtClean="0"/>
              <a:t>Elastase normally released from white blood cells: neutrophils</a:t>
            </a:r>
          </a:p>
          <a:p>
            <a:pPr eaLnBrk="1" hangingPunct="1"/>
            <a:r>
              <a:rPr lang="en-GB" sz="2800" smtClean="0"/>
              <a:t>Elastase: Digests damaged/ageing lung cells/ foreign particles/bacteria</a:t>
            </a:r>
          </a:p>
          <a:p>
            <a:pPr eaLnBrk="1" hangingPunct="1"/>
            <a:r>
              <a:rPr lang="en-GB" sz="2800" smtClean="0"/>
              <a:t>AAT prevents elastase attacking normal tissue.</a:t>
            </a:r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</p:txBody>
      </p:sp>
      <p:pic>
        <p:nvPicPr>
          <p:cNvPr id="27652" name="Picture 2" descr="http://www.sciencemuseum.org.uk/images/object_images/535x535/103219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1557338"/>
            <a:ext cx="395287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6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5.2.3. Genetic Engineering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define the term </a:t>
            </a:r>
            <a:r>
              <a:rPr lang="en-GB" b="1" i="1" dirty="0">
                <a:solidFill>
                  <a:srgbClr val="FF0000"/>
                </a:solidFill>
              </a:rPr>
              <a:t>recombinant DNA;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explain that genetic engineering involves the extraction of genes from one organism, or the manufacture of genes, in order to place them in another organism (often of a different species) such that the receiving organism expresses the gene product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describe </a:t>
            </a:r>
            <a:r>
              <a:rPr lang="en-GB" b="1" dirty="0">
                <a:solidFill>
                  <a:srgbClr val="FF0000"/>
                </a:solidFill>
              </a:rPr>
              <a:t>how sections of DNA containing a desired gene can be extracted from a donor organism using restriction enzymes</a:t>
            </a:r>
            <a:r>
              <a:rPr lang="en-GB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how isolated DNA fragments can be placed in </a:t>
            </a:r>
            <a:r>
              <a:rPr lang="en-GB" dirty="0" err="1"/>
              <a:t>plasmids</a:t>
            </a:r>
            <a:r>
              <a:rPr lang="en-GB" dirty="0"/>
              <a:t>, with reference to the role of </a:t>
            </a:r>
            <a:r>
              <a:rPr lang="en-GB" dirty="0" err="1"/>
              <a:t>ligase</a:t>
            </a:r>
            <a:r>
              <a:rPr lang="en-GB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state</a:t>
            </a:r>
            <a:r>
              <a:rPr lang="en-GB" dirty="0"/>
              <a:t> other vectors into which fragments of DNA may be incorporated;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Using your A3 summary sheet</a:t>
            </a:r>
          </a:p>
          <a:p>
            <a:pPr algn="ctr"/>
            <a:r>
              <a:rPr lang="en-GB" dirty="0" smtClean="0"/>
              <a:t>The pictures</a:t>
            </a:r>
          </a:p>
          <a:p>
            <a:pPr algn="ctr"/>
            <a:r>
              <a:rPr lang="en-GB" dirty="0" smtClean="0"/>
              <a:t>Summarise the topic using the slides given to you</a:t>
            </a:r>
          </a:p>
          <a:p>
            <a:pPr algn="ctr"/>
            <a:r>
              <a:rPr lang="en-GB" dirty="0" smtClean="0"/>
              <a:t>Revision guide</a:t>
            </a:r>
          </a:p>
          <a:p>
            <a:pPr algn="ctr"/>
            <a:r>
              <a:rPr lang="en-GB" dirty="0" smtClean="0"/>
              <a:t>Text book</a:t>
            </a:r>
          </a:p>
          <a:p>
            <a:pPr algn="ctr"/>
            <a:r>
              <a:rPr lang="en-GB" smtClean="0"/>
              <a:t>Exam questions</a:t>
            </a:r>
            <a:endParaRPr lang="en-GB" dirty="0" smtClean="0"/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QUESTIONS???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Recombinant DNA: DEFINE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Recombinant DNA (</a:t>
            </a:r>
            <a:r>
              <a:rPr lang="en-GB" b="1" dirty="0" err="1" smtClean="0">
                <a:solidFill>
                  <a:srgbClr val="FF0000"/>
                </a:solidFill>
              </a:rPr>
              <a:t>rDNA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>
                <a:solidFill>
                  <a:srgbClr val="FF0000"/>
                </a:solidFill>
              </a:rPr>
              <a:t>contains </a:t>
            </a:r>
            <a:r>
              <a:rPr lang="en-GB" dirty="0" smtClean="0">
                <a:solidFill>
                  <a:srgbClr val="FF0000"/>
                </a:solidFill>
              </a:rPr>
              <a:t>genes / nucleotides /sections </a:t>
            </a:r>
            <a:r>
              <a:rPr lang="en-GB" dirty="0">
                <a:solidFill>
                  <a:srgbClr val="FF0000"/>
                </a:solidFill>
              </a:rPr>
              <a:t>of DNA/artificial DNA from two </a:t>
            </a:r>
            <a:r>
              <a:rPr lang="en-GB" dirty="0" smtClean="0">
                <a:solidFill>
                  <a:srgbClr val="FF0000"/>
                </a:solidFill>
              </a:rPr>
              <a:t>species/2 </a:t>
            </a:r>
            <a:r>
              <a:rPr lang="en-GB" u="sng" dirty="0">
                <a:solidFill>
                  <a:srgbClr val="FF0000"/>
                </a:solidFill>
              </a:rPr>
              <a:t>types</a:t>
            </a:r>
            <a:r>
              <a:rPr lang="en-GB" dirty="0">
                <a:solidFill>
                  <a:srgbClr val="FF0000"/>
                </a:solidFill>
              </a:rPr>
              <a:t> of organisms;</a:t>
            </a:r>
          </a:p>
          <a:p>
            <a:r>
              <a:rPr lang="en-GB" b="1" dirty="0"/>
              <a:t>GMO:</a:t>
            </a:r>
            <a:r>
              <a:rPr lang="en-GB" dirty="0"/>
              <a:t> Resulting organism from recombinant DNA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Genetic engineering extracts a gene/manufactures a gene to place it into another organism so the gene is expressed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Process of making a protein using DNA technology has 5 Stages: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Isolation</a:t>
            </a:r>
            <a:r>
              <a:rPr lang="en-GB" dirty="0"/>
              <a:t> of DNA: isolate and clone (make more) : </a:t>
            </a:r>
            <a:r>
              <a:rPr lang="en-GB" i="1" dirty="0"/>
              <a:t>in vivo</a:t>
            </a:r>
            <a:r>
              <a:rPr lang="en-GB" dirty="0"/>
              <a:t> (transfer to host cell using vector); </a:t>
            </a:r>
            <a:r>
              <a:rPr lang="en-GB" i="1" dirty="0"/>
              <a:t>in vitro</a:t>
            </a:r>
            <a:r>
              <a:rPr lang="en-GB" dirty="0"/>
              <a:t> (using PCR to amplify)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Insertion </a:t>
            </a:r>
            <a:r>
              <a:rPr lang="en-GB" dirty="0"/>
              <a:t>of DNA into vector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Transformation:</a:t>
            </a:r>
            <a:r>
              <a:rPr lang="en-GB" dirty="0"/>
              <a:t> transfer of DNA into host cell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Identification:</a:t>
            </a:r>
            <a:r>
              <a:rPr lang="en-GB" dirty="0"/>
              <a:t> of the host cells that have taken up the gene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Growth/cloning</a:t>
            </a:r>
            <a:r>
              <a:rPr lang="en-GB" dirty="0"/>
              <a:t> of the host </a:t>
            </a:r>
            <a:r>
              <a:rPr lang="en-GB" dirty="0" smtClean="0"/>
              <a:t>cells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Obtaining the Gene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DNA probe </a:t>
            </a:r>
            <a:r>
              <a:rPr lang="en-GB" dirty="0"/>
              <a:t>used to locate the gene, then gene cut out using </a:t>
            </a:r>
            <a:r>
              <a:rPr lang="en-GB" dirty="0">
                <a:solidFill>
                  <a:srgbClr val="FF0000"/>
                </a:solidFill>
              </a:rPr>
              <a:t>restriction enzymes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mRNA</a:t>
            </a:r>
            <a:r>
              <a:rPr lang="en-GB" dirty="0" smtClean="0"/>
              <a:t> from transcription can be used as a template to make a copy of the gene, a single stranded </a:t>
            </a:r>
            <a:r>
              <a:rPr lang="en-GB" dirty="0" err="1" smtClean="0"/>
              <a:t>cDNA</a:t>
            </a:r>
            <a:r>
              <a:rPr lang="en-GB" dirty="0" smtClean="0"/>
              <a:t> by enzyme </a:t>
            </a:r>
            <a:r>
              <a:rPr lang="en-GB" dirty="0" smtClean="0">
                <a:solidFill>
                  <a:srgbClr val="FF0000"/>
                </a:solidFill>
              </a:rPr>
              <a:t>reverse transcriptase. </a:t>
            </a:r>
            <a:r>
              <a:rPr lang="en-GB" dirty="0" smtClean="0"/>
              <a:t>This is made double stranded by </a:t>
            </a:r>
            <a:r>
              <a:rPr lang="en-GB" dirty="0" smtClean="0">
                <a:solidFill>
                  <a:srgbClr val="FF0000"/>
                </a:solidFill>
              </a:rPr>
              <a:t>DNA polymerase </a:t>
            </a:r>
            <a:r>
              <a:rPr lang="en-GB" dirty="0" smtClean="0"/>
              <a:t>(Retrovirus </a:t>
            </a:r>
            <a:r>
              <a:rPr lang="en-GB" dirty="0"/>
              <a:t>have RNA rather than DNA: use enzyme reverse transcriptase to </a:t>
            </a:r>
            <a:r>
              <a:rPr lang="en-GB" dirty="0" smtClean="0"/>
              <a:t>synthesise </a:t>
            </a:r>
            <a:r>
              <a:rPr lang="en-GB" dirty="0"/>
              <a:t>DNA from </a:t>
            </a:r>
            <a:r>
              <a:rPr lang="en-GB" dirty="0" smtClean="0"/>
              <a:t>RNA)</a:t>
            </a:r>
            <a:r>
              <a:rPr lang="en-GB" i="1" dirty="0"/>
              <a:t> </a:t>
            </a:r>
          </a:p>
          <a:p>
            <a:endParaRPr lang="en-GB" i="1" dirty="0" smtClean="0"/>
          </a:p>
          <a:p>
            <a:r>
              <a:rPr lang="en-GB" i="1" dirty="0" smtClean="0"/>
              <a:t>WHY mRNA? mRNA </a:t>
            </a:r>
            <a:r>
              <a:rPr lang="en-GB" i="1" dirty="0"/>
              <a:t>is present in large amounts in cell making the protein /mRNA has been edited / does not contain introns / mRNA codes for single protein;</a:t>
            </a:r>
            <a:endParaRPr lang="en-GB" dirty="0"/>
          </a:p>
          <a:p>
            <a:r>
              <a:rPr lang="en-GB" i="1" dirty="0"/>
              <a:t>Difficulty of finding one gene among all the genes in the nucleus / large amounts of mRNA coding for </a:t>
            </a:r>
            <a:r>
              <a:rPr lang="en-GB" i="1" dirty="0" smtClean="0"/>
              <a:t>protein/insulin </a:t>
            </a:r>
            <a:r>
              <a:rPr lang="en-GB" i="1" dirty="0"/>
              <a:t>will be present in the cells / idea that mRNA will be ‘edited</a:t>
            </a:r>
            <a:r>
              <a:rPr lang="en-GB" i="1" dirty="0" smtClean="0"/>
              <a:t>’</a:t>
            </a:r>
            <a:endParaRPr lang="en-GB" dirty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Gene can be sequenced using an </a:t>
            </a:r>
            <a:r>
              <a:rPr lang="en-GB" dirty="0" smtClean="0">
                <a:solidFill>
                  <a:srgbClr val="FF0000"/>
                </a:solidFill>
              </a:rPr>
              <a:t>automated polynucleotide </a:t>
            </a:r>
            <a:r>
              <a:rPr lang="en-GB" dirty="0" smtClean="0"/>
              <a:t>sequencer (markers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653"/>
            <a:ext cx="8229600" cy="1143000"/>
          </a:xfrm>
        </p:spPr>
        <p:txBody>
          <a:bodyPr/>
          <a:lstStyle/>
          <a:p>
            <a:r>
              <a:rPr lang="en-GB" u="sng" dirty="0"/>
              <a:t>Restriction endonucleases (RE):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57321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Naturally </a:t>
            </a:r>
            <a:r>
              <a:rPr lang="en-GB" dirty="0"/>
              <a:t>bacteria use as a defence measure.</a:t>
            </a:r>
          </a:p>
          <a:p>
            <a:r>
              <a:rPr lang="en-GB" dirty="0"/>
              <a:t>Many types, each cuts a DNA double strand at a specific sequence of bases: </a:t>
            </a:r>
            <a:r>
              <a:rPr lang="en-GB" b="1" dirty="0"/>
              <a:t>recognition sequence</a:t>
            </a:r>
            <a:r>
              <a:rPr lang="en-GB" b="1" dirty="0" smtClean="0"/>
              <a:t>.</a:t>
            </a:r>
            <a:r>
              <a:rPr lang="en-GB" dirty="0"/>
              <a:t> </a:t>
            </a:r>
            <a:r>
              <a:rPr lang="en-GB" dirty="0" smtClean="0"/>
              <a:t>Target site is between 4-6 base pairs.</a:t>
            </a:r>
          </a:p>
          <a:p>
            <a:r>
              <a:rPr lang="en-GB" dirty="0" smtClean="0"/>
              <a:t>Cut </a:t>
            </a:r>
            <a:r>
              <a:rPr lang="en-GB" dirty="0"/>
              <a:t>straight line: </a:t>
            </a:r>
            <a:r>
              <a:rPr lang="en-GB" b="1" dirty="0"/>
              <a:t>blunt ends,</a:t>
            </a:r>
            <a:r>
              <a:rPr lang="en-GB" dirty="0"/>
              <a:t> cut staggered line: </a:t>
            </a:r>
            <a:r>
              <a:rPr lang="en-GB" b="1" dirty="0"/>
              <a:t>sticky ends: </a:t>
            </a:r>
            <a:r>
              <a:rPr lang="en-GB" dirty="0"/>
              <a:t>sequences are opposites of each </a:t>
            </a:r>
            <a:r>
              <a:rPr lang="en-GB" dirty="0" smtClean="0"/>
              <a:t>other=palindrome.</a:t>
            </a:r>
          </a:p>
          <a:p>
            <a:r>
              <a:rPr lang="en-GB" dirty="0" smtClean="0"/>
              <a:t>In </a:t>
            </a:r>
            <a:r>
              <a:rPr lang="en-GB" dirty="0"/>
              <a:t>a sticky end, the cut end of the DNA double strand are left with a single strand which is a few nucleotide bases long.</a:t>
            </a:r>
          </a:p>
          <a:p>
            <a:r>
              <a:rPr lang="en-GB" b="1" dirty="0"/>
              <a:t>Importance of sticky ends:</a:t>
            </a:r>
            <a:r>
              <a:rPr lang="en-GB" dirty="0"/>
              <a:t> provided the same RE is used DNA of one organism can be combined with DNA of other, due to complimentary base pairing.</a:t>
            </a:r>
          </a:p>
          <a:p>
            <a:r>
              <a:rPr lang="en-GB" dirty="0"/>
              <a:t>The sticky ends are joined by an enzyme</a:t>
            </a:r>
            <a:r>
              <a:rPr lang="en-GB" b="1" dirty="0"/>
              <a:t> DNA ligase</a:t>
            </a:r>
            <a:r>
              <a:rPr lang="en-GB" dirty="0"/>
              <a:t>: joins the </a:t>
            </a:r>
            <a:r>
              <a:rPr lang="en-GB" u="sng" dirty="0"/>
              <a:t>sugar-phosphate</a:t>
            </a:r>
            <a:r>
              <a:rPr lang="en-GB" dirty="0"/>
              <a:t> backbone of </a:t>
            </a:r>
            <a:r>
              <a:rPr lang="en-GB" dirty="0" smtClean="0"/>
              <a:t>DNA</a:t>
            </a:r>
          </a:p>
          <a:p>
            <a:r>
              <a:rPr lang="en-GB" b="1" dirty="0" smtClean="0"/>
              <a:t>What bonds???</a:t>
            </a:r>
          </a:p>
          <a:p>
            <a:r>
              <a:rPr lang="en-GB" b="1" dirty="0" err="1" smtClean="0"/>
              <a:t>Phosphodiester</a:t>
            </a:r>
            <a:r>
              <a:rPr lang="en-GB" b="1" dirty="0" smtClean="0"/>
              <a:t> bonds in sugar-phosphate backbone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Restriction enzymes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628775"/>
            <a:ext cx="42291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08275"/>
            <a:ext cx="42291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5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vector is the means of delivering a gene into a cell. It is a carrier into which the </a:t>
            </a:r>
            <a:r>
              <a:rPr lang="en-GB" dirty="0" err="1" smtClean="0"/>
              <a:t>cDNA</a:t>
            </a:r>
            <a:r>
              <a:rPr lang="en-GB" dirty="0" smtClean="0"/>
              <a:t> containing the required gene can be inserted</a:t>
            </a:r>
          </a:p>
          <a:p>
            <a:r>
              <a:rPr lang="en-GB" dirty="0" smtClean="0"/>
              <a:t>The result is </a:t>
            </a:r>
            <a:r>
              <a:rPr lang="en-GB" b="1" dirty="0" smtClean="0"/>
              <a:t>recombinant DNA</a:t>
            </a:r>
          </a:p>
          <a:p>
            <a:r>
              <a:rPr lang="en-GB" dirty="0" smtClean="0"/>
              <a:t>Vectors can be:</a:t>
            </a:r>
          </a:p>
          <a:p>
            <a:r>
              <a:rPr lang="en-GB" dirty="0" smtClean="0"/>
              <a:t>Liposomes</a:t>
            </a:r>
          </a:p>
          <a:p>
            <a:r>
              <a:rPr lang="en-GB" dirty="0" smtClean="0"/>
              <a:t>Viral DNA (bacteriophages)</a:t>
            </a:r>
          </a:p>
          <a:p>
            <a:r>
              <a:rPr lang="en-GB" dirty="0" smtClean="0"/>
              <a:t>Bacterial </a:t>
            </a:r>
            <a:r>
              <a:rPr lang="en-GB" b="1" dirty="0" smtClean="0"/>
              <a:t>plasmids (most common in GMO)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Vectors to introduce foreign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 smtClean="0">
                <a:solidFill>
                  <a:srgbClr val="FF0000"/>
                </a:solidFill>
              </a:rPr>
              <a:t>NA into </a:t>
            </a:r>
            <a:r>
              <a:rPr lang="en-GB" b="1" u="sng" dirty="0" smtClean="0">
                <a:solidFill>
                  <a:srgbClr val="FF0000"/>
                </a:solidFill>
              </a:rPr>
              <a:t>bacteria </a:t>
            </a:r>
            <a:r>
              <a:rPr lang="en-GB" dirty="0" smtClean="0">
                <a:solidFill>
                  <a:srgbClr val="FF0000"/>
                </a:solidFill>
              </a:rPr>
              <a:t>can be a plasmid, BAC, bacteriophage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Vectors to introduce foreign DNA into </a:t>
            </a:r>
            <a:r>
              <a:rPr lang="en-GB" b="1" u="sng" dirty="0" smtClean="0">
                <a:solidFill>
                  <a:srgbClr val="FF0000"/>
                </a:solidFill>
              </a:rPr>
              <a:t>animal cells </a:t>
            </a:r>
            <a:r>
              <a:rPr lang="en-GB" dirty="0" smtClean="0">
                <a:solidFill>
                  <a:srgbClr val="FF0000"/>
                </a:solidFill>
              </a:rPr>
              <a:t>can be plasmids, liposomes Virus, BAC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Vectors to introduce foreign DNA into </a:t>
            </a:r>
            <a:r>
              <a:rPr lang="en-GB" b="1" u="sng" dirty="0" smtClean="0">
                <a:solidFill>
                  <a:srgbClr val="FF0000"/>
                </a:solidFill>
              </a:rPr>
              <a:t>plant </a:t>
            </a:r>
            <a:r>
              <a:rPr lang="en-GB" b="1" u="sng" dirty="0">
                <a:solidFill>
                  <a:srgbClr val="FF0000"/>
                </a:solidFill>
              </a:rPr>
              <a:t>cells </a:t>
            </a:r>
            <a:r>
              <a:rPr lang="en-GB" dirty="0" smtClean="0">
                <a:solidFill>
                  <a:srgbClr val="FF0000"/>
                </a:solidFill>
              </a:rPr>
              <a:t>can be plasmids, virus, liposomes and </a:t>
            </a:r>
            <a:r>
              <a:rPr lang="en-GB" i="1" dirty="0" smtClean="0">
                <a:solidFill>
                  <a:srgbClr val="FF0000"/>
                </a:solidFill>
              </a:rPr>
              <a:t>Agrobacterium </a:t>
            </a:r>
            <a:r>
              <a:rPr lang="en-GB" i="1" dirty="0" err="1">
                <a:solidFill>
                  <a:srgbClr val="FF0000"/>
                </a:solidFill>
              </a:rPr>
              <a:t>tumefaciens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1437155" cy="140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1098</Words>
  <Application>Microsoft Office PowerPoint</Application>
  <PresentationFormat>On-screen Show (4:3)</PresentationFormat>
  <Paragraphs>99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Starter: Why do we want to produce GM organisms??</vt:lpstr>
      <vt:lpstr>Transgenic sheep: Tracey! 1991.</vt:lpstr>
      <vt:lpstr>5.2.3. Genetic Engineering</vt:lpstr>
      <vt:lpstr>Task</vt:lpstr>
      <vt:lpstr>Recombinant DNA: DEFINE</vt:lpstr>
      <vt:lpstr>Obtaining the Gene</vt:lpstr>
      <vt:lpstr>Restriction endonucleases (RE): </vt:lpstr>
      <vt:lpstr>Restriction enzymes</vt:lpstr>
      <vt:lpstr>Vectors</vt:lpstr>
      <vt:lpstr>Inserting into recipient</vt:lpstr>
      <vt:lpstr>Introducing new genes into crop plants:</vt:lpstr>
      <vt:lpstr>PowerPoint Presentation</vt:lpstr>
      <vt:lpstr>Liposomes in CF</vt:lpstr>
      <vt:lpstr>5.2.3. Genetic Engineering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5.2.3. Genetic Engineering</dc:title>
  <dc:creator>Shaun &amp; Lisa</dc:creator>
  <cp:lastModifiedBy>Jane Jones</cp:lastModifiedBy>
  <cp:revision>41</cp:revision>
  <cp:lastPrinted>2015-05-13T17:28:40Z</cp:lastPrinted>
  <dcterms:created xsi:type="dcterms:W3CDTF">2011-03-19T11:21:53Z</dcterms:created>
  <dcterms:modified xsi:type="dcterms:W3CDTF">2015-05-14T18:00:29Z</dcterms:modified>
</cp:coreProperties>
</file>