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77" r:id="rId3"/>
    <p:sldId id="286" r:id="rId4"/>
    <p:sldId id="267" r:id="rId5"/>
    <p:sldId id="273" r:id="rId6"/>
    <p:sldId id="287" r:id="rId7"/>
    <p:sldId id="290" r:id="rId8"/>
    <p:sldId id="288" r:id="rId9"/>
    <p:sldId id="271" r:id="rId10"/>
    <p:sldId id="269" r:id="rId11"/>
    <p:sldId id="289" r:id="rId12"/>
    <p:sldId id="272" r:id="rId13"/>
    <p:sldId id="292" r:id="rId14"/>
    <p:sldId id="293" r:id="rId15"/>
    <p:sldId id="291" r:id="rId16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5DF2706-1443-43DB-AF01-95798B173779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713EA1B-0144-4AD5-B274-EC75869B60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3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3EA1B-0144-4AD5-B274-EC75869B6089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3EA1B-0144-4AD5-B274-EC75869B6089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3EA1B-0144-4AD5-B274-EC75869B6089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3EA1B-0144-4AD5-B274-EC75869B6089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3EA1B-0144-4AD5-B274-EC75869B6089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8BBD-8C96-4F28-8728-83C8D90F8CF0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ACD0-E74F-40D6-8AB6-20EB63588D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8BBD-8C96-4F28-8728-83C8D90F8CF0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ACD0-E74F-40D6-8AB6-20EB63588D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8BBD-8C96-4F28-8728-83C8D90F8CF0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ACD0-E74F-40D6-8AB6-20EB63588D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8BBD-8C96-4F28-8728-83C8D90F8CF0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ACD0-E74F-40D6-8AB6-20EB63588D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8BBD-8C96-4F28-8728-83C8D90F8CF0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ACD0-E74F-40D6-8AB6-20EB63588D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8BBD-8C96-4F28-8728-83C8D90F8CF0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ACD0-E74F-40D6-8AB6-20EB63588D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8BBD-8C96-4F28-8728-83C8D90F8CF0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ACD0-E74F-40D6-8AB6-20EB63588D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8BBD-8C96-4F28-8728-83C8D90F8CF0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ACD0-E74F-40D6-8AB6-20EB63588D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8BBD-8C96-4F28-8728-83C8D90F8CF0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ACD0-E74F-40D6-8AB6-20EB63588D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8BBD-8C96-4F28-8728-83C8D90F8CF0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ACD0-E74F-40D6-8AB6-20EB63588D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8BBD-8C96-4F28-8728-83C8D90F8CF0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ACD0-E74F-40D6-8AB6-20EB63588DE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C8BBD-8C96-4F28-8728-83C8D90F8CF0}" type="datetimeFigureOut">
              <a:rPr lang="en-GB" smtClean="0"/>
              <a:pPr/>
              <a:t>14/05/2015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EACD0-E74F-40D6-8AB6-20EB63588DE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sz="4000" b="1" u="sng" smtClean="0"/>
              <a:t>BACTERIA: Plasmids</a:t>
            </a:r>
          </a:p>
        </p:txBody>
      </p:sp>
      <p:pic>
        <p:nvPicPr>
          <p:cNvPr id="8195" name="Picture 4" descr="bacteriadiagram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26988"/>
            <a:ext cx="4618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0" y="981075"/>
            <a:ext cx="50038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800" dirty="0">
                <a:latin typeface="+mn-lt"/>
              </a:rPr>
              <a:t>Found in Bacteria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800" u="sng" dirty="0">
                <a:latin typeface="+mn-lt"/>
              </a:rPr>
              <a:t>Small </a:t>
            </a:r>
            <a:r>
              <a:rPr lang="en-GB" sz="2800" dirty="0">
                <a:latin typeface="+mn-lt"/>
              </a:rPr>
              <a:t>circular loops of DNA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800" dirty="0">
                <a:latin typeface="+mn-lt"/>
              </a:rPr>
              <a:t>Able to replicate within a  bacterial cell ( independently from bacterial chromosome)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800" dirty="0">
                <a:latin typeface="+mn-lt"/>
              </a:rPr>
              <a:t>Used widely in gene technology: size/ </a:t>
            </a:r>
            <a:r>
              <a:rPr lang="en-GB" sz="2800" dirty="0" smtClean="0">
                <a:latin typeface="+mn-lt"/>
              </a:rPr>
              <a:t>replication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GB" sz="2800" dirty="0"/>
              <a:t>Plasmids often carry antibiotic resistance genes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69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GB" dirty="0" smtClean="0"/>
              <a:t>Case Study 2: Golden Rice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76064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500,000 people blind each year due to lack of vitamin A</a:t>
            </a:r>
          </a:p>
          <a:p>
            <a:r>
              <a:rPr lang="en-GB" dirty="0" smtClean="0"/>
              <a:t>Balanced diet needed: Vitamin A from diet comes from animal sources. In vegetarians the precursor is converted to Vitamin A in the gut.</a:t>
            </a:r>
          </a:p>
          <a:p>
            <a:r>
              <a:rPr lang="en-GB" dirty="0" smtClean="0"/>
              <a:t>Countries affected have rice as their main food source</a:t>
            </a:r>
          </a:p>
          <a:p>
            <a:r>
              <a:rPr lang="en-GB" dirty="0" smtClean="0"/>
              <a:t>Rice contains genes for production of beta carotene (a precursor to Vitamin A) in the green parts as a photosynthetic pigment so it is not eaten</a:t>
            </a:r>
          </a:p>
          <a:p>
            <a:r>
              <a:rPr lang="en-GB" dirty="0" smtClean="0"/>
              <a:t>Elsewhere in the plant, the genes are switched off</a:t>
            </a:r>
          </a:p>
          <a:p>
            <a:r>
              <a:rPr lang="en-GB" dirty="0" smtClean="0"/>
              <a:t>Two genes needed to be added to switch on the beta carotene gene in the rest of the plant</a:t>
            </a:r>
          </a:p>
          <a:p>
            <a:r>
              <a:rPr lang="en-GB" dirty="0" smtClean="0"/>
              <a:t>The genes added were </a:t>
            </a:r>
            <a:r>
              <a:rPr lang="en-GB" dirty="0" err="1" smtClean="0"/>
              <a:t>Phytoene</a:t>
            </a:r>
            <a:r>
              <a:rPr lang="en-GB" dirty="0" smtClean="0"/>
              <a:t> </a:t>
            </a:r>
            <a:r>
              <a:rPr lang="en-GB" dirty="0" err="1" smtClean="0"/>
              <a:t>synthetase</a:t>
            </a:r>
            <a:r>
              <a:rPr lang="en-GB" dirty="0" smtClean="0"/>
              <a:t> from daffodil plants and </a:t>
            </a:r>
            <a:r>
              <a:rPr lang="en-GB" dirty="0" err="1" smtClean="0"/>
              <a:t>Crt</a:t>
            </a:r>
            <a:r>
              <a:rPr lang="en-GB" dirty="0" smtClean="0"/>
              <a:t> 1 enzyme from a soil bacterium</a:t>
            </a:r>
          </a:p>
          <a:p>
            <a:r>
              <a:rPr lang="en-GB" dirty="0" smtClean="0"/>
              <a:t>The genes were inserted near a specific promoter sequence (a part that switches on genes) so the gene was expressed</a:t>
            </a:r>
          </a:p>
          <a:p>
            <a:r>
              <a:rPr lang="en-GB" dirty="0" smtClean="0"/>
              <a:t>May not be a success as a lot of rice needs to be eaten to get a sufficient amount...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96684"/>
            <a:ext cx="8276844" cy="50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3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Developments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32859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In the USA, golden rice has been cross bred producing hybrids which produce 3-4 times the amount of beta carotene than the original golden rice variety</a:t>
            </a:r>
          </a:p>
          <a:p>
            <a:r>
              <a:rPr lang="en-GB" dirty="0" smtClean="0"/>
              <a:t>In 2005, UK scientists developed golden rice 2 which has 20 times the amount</a:t>
            </a:r>
          </a:p>
          <a:p>
            <a:r>
              <a:rPr lang="en-GB" dirty="0" smtClean="0"/>
              <a:t>Full field trials will take place after 2011 when food safety investigations are complete</a:t>
            </a:r>
          </a:p>
          <a:p>
            <a:r>
              <a:rPr lang="en-GB" dirty="0" smtClean="0"/>
              <a:t>Golden rice given free by the GM company to allow people to grow it</a:t>
            </a:r>
          </a:p>
          <a:p>
            <a:r>
              <a:rPr lang="en-GB" dirty="0" smtClean="0"/>
              <a:t>Greenpeace says this is just a PR stunt to make GM crops acceptable and say: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Biodiversity will be reduced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Safety of GM rice is unknown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GM rice could breed with wild rice and contaminate wild rice populations</a:t>
            </a:r>
          </a:p>
          <a:p>
            <a:pPr marL="0" indent="0">
              <a:buNone/>
            </a:pPr>
            <a:r>
              <a:rPr lang="en-GB" dirty="0" smtClean="0"/>
              <a:t>BUT no other solution has been offered!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 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Discuss the </a:t>
            </a:r>
            <a:r>
              <a:rPr lang="en-GB" b="1" dirty="0" smtClean="0"/>
              <a:t>potential benefits </a:t>
            </a:r>
            <a:r>
              <a:rPr lang="en-GB" dirty="0" smtClean="0"/>
              <a:t>to mankind and the </a:t>
            </a:r>
            <a:r>
              <a:rPr lang="en-GB" b="1" dirty="0" smtClean="0"/>
              <a:t>ethical concerns </a:t>
            </a:r>
            <a:r>
              <a:rPr lang="en-GB" dirty="0" smtClean="0"/>
              <a:t>raised by rice modified to increase Vitamin A content (Golden rice)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 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58924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i="1" dirty="0"/>
              <a:t>‘Golden </a:t>
            </a:r>
            <a:r>
              <a:rPr lang="en-GB" i="1" dirty="0" err="1"/>
              <a:t>Rice</a:t>
            </a:r>
            <a:r>
              <a:rPr lang="en-GB" i="1" baseline="30000" dirty="0" err="1"/>
              <a:t>TM</a:t>
            </a:r>
            <a:r>
              <a:rPr lang="en-GB" dirty="0"/>
              <a:t>‘ </a:t>
            </a:r>
          </a:p>
          <a:p>
            <a:pPr marL="0" indent="0">
              <a:buNone/>
            </a:pPr>
            <a:r>
              <a:rPr lang="en-GB" b="1" dirty="0"/>
              <a:t>B1 </a:t>
            </a:r>
            <a:r>
              <a:rPr lang="en-GB" dirty="0"/>
              <a:t>reduce vitamin (A) deficiency in named area </a:t>
            </a:r>
            <a:r>
              <a:rPr lang="en-GB" dirty="0" err="1"/>
              <a:t>eg</a:t>
            </a:r>
            <a:r>
              <a:rPr lang="en-GB" dirty="0"/>
              <a:t> Asia / developing world / area where rice is staple diet </a:t>
            </a:r>
          </a:p>
          <a:p>
            <a:pPr marL="0" indent="0">
              <a:buNone/>
            </a:pPr>
            <a:r>
              <a:rPr lang="en-GB" b="1" dirty="0"/>
              <a:t>B2 </a:t>
            </a:r>
            <a:r>
              <a:rPr lang="en-GB" dirty="0"/>
              <a:t>reduce, eye problems / blindness </a:t>
            </a:r>
            <a:r>
              <a:rPr lang="en-GB" b="1" dirty="0"/>
              <a:t>;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C1 </a:t>
            </a:r>
            <a:r>
              <a:rPr lang="en-GB" dirty="0"/>
              <a:t>reduce rice </a:t>
            </a:r>
            <a:r>
              <a:rPr lang="en-GB" u="sng" dirty="0"/>
              <a:t>genetic</a:t>
            </a:r>
            <a:r>
              <a:rPr lang="en-GB" dirty="0"/>
              <a:t>, diversity / variation </a:t>
            </a:r>
            <a:r>
              <a:rPr lang="en-GB" b="1" dirty="0"/>
              <a:t>; ACCEPT </a:t>
            </a:r>
            <a:r>
              <a:rPr lang="en-GB" dirty="0"/>
              <a:t>contributes to genetic erosion </a:t>
            </a:r>
          </a:p>
          <a:p>
            <a:pPr marL="0" indent="0">
              <a:buNone/>
            </a:pPr>
            <a:r>
              <a:rPr lang="en-GB" b="1" dirty="0"/>
              <a:t>C2 </a:t>
            </a:r>
            <a:r>
              <a:rPr lang="en-GB" dirty="0"/>
              <a:t>clone may suffer from one, disease / environmental change </a:t>
            </a:r>
            <a:r>
              <a:rPr lang="en-GB" b="1" dirty="0"/>
              <a:t>;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C3 </a:t>
            </a:r>
            <a:r>
              <a:rPr lang="en-GB" dirty="0"/>
              <a:t>hybridisation with wild rice / spread genes to wild populations </a:t>
            </a:r>
            <a:r>
              <a:rPr lang="en-GB" b="1" dirty="0"/>
              <a:t>; C3 ACCEPT </a:t>
            </a:r>
            <a:r>
              <a:rPr lang="en-GB" dirty="0" err="1"/>
              <a:t>superweeds</a:t>
            </a:r>
            <a:r>
              <a:rPr lang="en-GB" dirty="0"/>
              <a:t> idea </a:t>
            </a:r>
          </a:p>
          <a:p>
            <a:pPr marL="0" indent="0">
              <a:buNone/>
            </a:pPr>
            <a:r>
              <a:rPr lang="en-GB" b="1" dirty="0"/>
              <a:t>C4 </a:t>
            </a:r>
            <a:r>
              <a:rPr lang="en-GB" dirty="0"/>
              <a:t>seeds expensive / need to be bought each year </a:t>
            </a:r>
            <a:r>
              <a:rPr lang="en-GB" b="1" dirty="0"/>
              <a:t>; CREDIT </a:t>
            </a:r>
            <a:r>
              <a:rPr lang="en-GB" dirty="0"/>
              <a:t>idea of economic exploitation </a:t>
            </a:r>
          </a:p>
          <a:p>
            <a:pPr marL="0" indent="0">
              <a:buNone/>
            </a:pPr>
            <a:r>
              <a:rPr lang="en-GB" b="1" dirty="0"/>
              <a:t>C5 </a:t>
            </a:r>
            <a:r>
              <a:rPr lang="en-GB" dirty="0"/>
              <a:t>rice may not grow in all areas where needed </a:t>
            </a:r>
            <a:r>
              <a:rPr lang="en-GB" b="1" dirty="0"/>
              <a:t>;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C6 </a:t>
            </a:r>
            <a:r>
              <a:rPr lang="en-GB" i="1" dirty="0"/>
              <a:t>idea of </a:t>
            </a:r>
            <a:r>
              <a:rPr lang="en-GB" dirty="0"/>
              <a:t>doubts whether vitamin A content </a:t>
            </a:r>
            <a:r>
              <a:rPr lang="en-GB" dirty="0" smtClean="0"/>
              <a:t>sufficient</a:t>
            </a:r>
          </a:p>
          <a:p>
            <a:r>
              <a:rPr lang="en-GB" b="1" dirty="0"/>
              <a:t>C12 </a:t>
            </a:r>
            <a:r>
              <a:rPr lang="en-GB" dirty="0"/>
              <a:t>antibiotic resistance gene transfer to pathogenic bacteria </a:t>
            </a:r>
            <a:r>
              <a:rPr lang="en-GB" b="1" dirty="0"/>
              <a:t>; </a:t>
            </a:r>
            <a:endParaRPr lang="en-GB" dirty="0"/>
          </a:p>
          <a:p>
            <a:r>
              <a:rPr lang="en-GB" b="1" dirty="0"/>
              <a:t>C13 </a:t>
            </a:r>
            <a:r>
              <a:rPr lang="en-GB" dirty="0"/>
              <a:t>unknown effects / cause mutation </a:t>
            </a:r>
            <a:r>
              <a:rPr lang="en-GB" b="1" dirty="0"/>
              <a:t>; </a:t>
            </a:r>
            <a:r>
              <a:rPr lang="en-GB" dirty="0"/>
              <a:t>		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2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 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b="1" dirty="0" smtClean="0"/>
              <a:t>Genetic engineering uses the following, name A-E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An enzyme that synthesis new DNA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An enzyme that cuts DNA at specific sequences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An enzyme that reseals cut ends of DNA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Small circular pieces of DNA found in bacteria; these pieces have antibiotic resistance genes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An enzyme found in some viruses with an RNA genome, this enzyme converts RNA into DNA</a:t>
            </a:r>
          </a:p>
          <a:p>
            <a:pPr marL="514350" indent="-514350">
              <a:buFont typeface="+mj-lt"/>
              <a:buAutoNum type="alphaU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1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Plasmid Vector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752528" cy="473209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Plasmids cut with restriction enzyme used to isolate the chosen gene</a:t>
            </a:r>
          </a:p>
          <a:p>
            <a:r>
              <a:rPr lang="en-GB" dirty="0"/>
              <a:t>Complimentary sticky ends formed</a:t>
            </a:r>
          </a:p>
          <a:p>
            <a:r>
              <a:rPr lang="en-GB" dirty="0"/>
              <a:t>Plasmid and gene mixed and they combine</a:t>
            </a:r>
          </a:p>
          <a:p>
            <a:r>
              <a:rPr lang="en-GB" dirty="0"/>
              <a:t>Plasmid then seals and forms recombinant plasmid with help of </a:t>
            </a:r>
            <a:r>
              <a:rPr lang="en-GB" dirty="0">
                <a:solidFill>
                  <a:srgbClr val="FF0000"/>
                </a:solidFill>
              </a:rPr>
              <a:t>ligase</a:t>
            </a:r>
            <a:r>
              <a:rPr lang="en-GB" dirty="0"/>
              <a:t> enzyme</a:t>
            </a:r>
          </a:p>
          <a:p>
            <a:r>
              <a:rPr lang="en-GB" dirty="0"/>
              <a:t>Plasmids mixed with bacterial cells which take up plasmid</a:t>
            </a:r>
          </a:p>
          <a:p>
            <a:r>
              <a:rPr lang="en-GB" dirty="0"/>
              <a:t>Less than a quarter of 1% of bacteria take up the plasmid and they are now known as </a:t>
            </a:r>
            <a:r>
              <a:rPr lang="en-GB" b="1" dirty="0">
                <a:solidFill>
                  <a:srgbClr val="FF0000"/>
                </a:solidFill>
              </a:rPr>
              <a:t>transformed bacteria or transgenic bacteria </a:t>
            </a:r>
            <a:r>
              <a:rPr lang="en-GB" dirty="0"/>
              <a:t>(changed genes)</a:t>
            </a:r>
          </a:p>
          <a:p>
            <a:endParaRPr lang="en-GB" dirty="0"/>
          </a:p>
        </p:txBody>
      </p:sp>
      <p:pic>
        <p:nvPicPr>
          <p:cNvPr id="5" name="Picture 8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2592288" cy="633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1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Once the recombinant DNA has been formed it has to be inserted back into the bacteria:</a:t>
            </a:r>
          </a:p>
          <a:p>
            <a:r>
              <a:rPr lang="en-GB" b="1" dirty="0" smtClean="0"/>
              <a:t>Transformation</a:t>
            </a:r>
            <a:r>
              <a:rPr lang="en-GB" dirty="0"/>
              <a:t>= recombinant plasmid+ Bacterial cell+ calcium ions+ temp </a:t>
            </a:r>
            <a:r>
              <a:rPr lang="en-GB" dirty="0" smtClean="0"/>
              <a:t>change (freezing-40°C)=bacteria </a:t>
            </a:r>
            <a:r>
              <a:rPr lang="en-GB" dirty="0"/>
              <a:t>becomes permeable: allows plasmid to </a:t>
            </a:r>
            <a:r>
              <a:rPr lang="en-GB" dirty="0" smtClean="0"/>
              <a:t>enter</a:t>
            </a:r>
          </a:p>
          <a:p>
            <a:r>
              <a:rPr lang="en-GB" b="1" dirty="0" smtClean="0"/>
              <a:t>Identifying transgenic bacteria: </a:t>
            </a:r>
            <a:r>
              <a:rPr lang="en-GB" dirty="0" smtClean="0">
                <a:solidFill>
                  <a:srgbClr val="FF0000"/>
                </a:solidFill>
              </a:rPr>
              <a:t>Antibiotic resistant genes </a:t>
            </a:r>
            <a:r>
              <a:rPr lang="en-GB" dirty="0" smtClean="0"/>
              <a:t>inserted into plasmids can act as markers. If the bacteria is grown on the antibiotic and </a:t>
            </a:r>
            <a:r>
              <a:rPr lang="en-GB" b="1" dirty="0" smtClean="0"/>
              <a:t>survives</a:t>
            </a:r>
            <a:r>
              <a:rPr lang="en-GB" dirty="0" smtClean="0"/>
              <a:t> the plasmid must be recombinant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Bacterial Conjugation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1872208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Bacteria are capable of conjugation- exchanging genetic material</a:t>
            </a:r>
          </a:p>
          <a:p>
            <a:r>
              <a:rPr lang="en-GB" dirty="0" smtClean="0"/>
              <a:t>They pass plasmids between each other e.g. for antibiotic resistance</a:t>
            </a:r>
          </a:p>
          <a:p>
            <a:r>
              <a:rPr lang="en-GB" dirty="0" smtClean="0"/>
              <a:t>Swapping DNA is worrying as it speeds up resistance in bacterial populations e.g. MRSA</a:t>
            </a:r>
          </a:p>
          <a:p>
            <a:r>
              <a:rPr lang="en-GB" dirty="0" smtClean="0"/>
              <a:t>Advantage to the bacteria is genetic variation!</a:t>
            </a:r>
            <a:endParaRPr lang="en-GB" dirty="0"/>
          </a:p>
        </p:txBody>
      </p:sp>
      <p:pic>
        <p:nvPicPr>
          <p:cNvPr id="5" name="Picture 6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589126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Genetic Engineering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outline the process involved in the genetic engineering of bacteria to produce human insulin; </a:t>
            </a:r>
            <a:endParaRPr lang="en-US" i="1" dirty="0" smtClean="0"/>
          </a:p>
          <a:p>
            <a:r>
              <a:rPr lang="en-GB" i="1" dirty="0" smtClean="0"/>
              <a:t>outline how genetic markers in </a:t>
            </a:r>
            <a:r>
              <a:rPr lang="en-GB" i="1" dirty="0" err="1" smtClean="0"/>
              <a:t>plasmids</a:t>
            </a:r>
            <a:r>
              <a:rPr lang="en-GB" i="1" dirty="0" smtClean="0"/>
              <a:t> can be used to identify the bacteria that have taken up a recombinant </a:t>
            </a:r>
            <a:r>
              <a:rPr lang="en-GB" i="1" dirty="0" err="1" smtClean="0"/>
              <a:t>plasmid</a:t>
            </a:r>
            <a:r>
              <a:rPr lang="en-GB" i="1" dirty="0" smtClean="0"/>
              <a:t>;</a:t>
            </a:r>
            <a:endParaRPr lang="en-US" i="1" dirty="0" smtClean="0"/>
          </a:p>
          <a:p>
            <a:r>
              <a:rPr lang="en-GB" i="1" dirty="0" smtClean="0"/>
              <a:t>outline the process involved in the genetic engineering of ‘Golden </a:t>
            </a:r>
            <a:r>
              <a:rPr lang="en-GB" i="1" dirty="0" err="1" smtClean="0"/>
              <a:t>Rice</a:t>
            </a:r>
            <a:r>
              <a:rPr lang="en-GB" i="1" baseline="30000" dirty="0" err="1" smtClean="0"/>
              <a:t>TM</a:t>
            </a:r>
            <a:r>
              <a:rPr lang="en-GB" i="1" dirty="0" smtClean="0"/>
              <a:t>’ (HSW6a); 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928" y="166686"/>
            <a:ext cx="3384376" cy="599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0"/>
            <a:ext cx="5752928" cy="6669360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Type 1 Diabetics </a:t>
            </a:r>
            <a:r>
              <a:rPr lang="en-GB" sz="2400" dirty="0"/>
              <a:t>cannot make insulin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mRNA</a:t>
            </a:r>
            <a:r>
              <a:rPr lang="en-GB" sz="2400" dirty="0" smtClean="0"/>
              <a:t> </a:t>
            </a:r>
            <a:r>
              <a:rPr lang="en-GB" sz="2400" dirty="0"/>
              <a:t>for the </a:t>
            </a:r>
            <a:r>
              <a:rPr lang="en-GB" sz="2400" dirty="0" smtClean="0">
                <a:solidFill>
                  <a:srgbClr val="FF0000"/>
                </a:solidFill>
              </a:rPr>
              <a:t>insulin gene </a:t>
            </a:r>
            <a:r>
              <a:rPr lang="en-GB" sz="2400" dirty="0" smtClean="0"/>
              <a:t>extracted from pancreas cells</a:t>
            </a:r>
            <a:endParaRPr lang="en-GB" sz="2400" dirty="0"/>
          </a:p>
          <a:p>
            <a:r>
              <a:rPr lang="en-GB" sz="2400" dirty="0" smtClean="0"/>
              <a:t>Used </a:t>
            </a:r>
            <a:r>
              <a:rPr lang="en-GB" sz="2400" dirty="0" smtClean="0">
                <a:solidFill>
                  <a:srgbClr val="FF0000"/>
                </a:solidFill>
              </a:rPr>
              <a:t>reverse </a:t>
            </a:r>
            <a:r>
              <a:rPr lang="en-GB" sz="2400" dirty="0">
                <a:solidFill>
                  <a:srgbClr val="FF0000"/>
                </a:solidFill>
              </a:rPr>
              <a:t>transcriptase </a:t>
            </a:r>
            <a:r>
              <a:rPr lang="en-GB" sz="2400" dirty="0"/>
              <a:t>to make a </a:t>
            </a:r>
            <a:r>
              <a:rPr lang="en-GB" sz="2400" b="1" dirty="0" err="1" smtClean="0">
                <a:solidFill>
                  <a:srgbClr val="FF0000"/>
                </a:solidFill>
              </a:rPr>
              <a:t>cDNA</a:t>
            </a:r>
            <a:r>
              <a:rPr lang="en-GB" sz="2400" dirty="0" smtClean="0"/>
              <a:t> </a:t>
            </a:r>
            <a:r>
              <a:rPr lang="en-GB" sz="2400" dirty="0"/>
              <a:t>strand (the same as the template one would have been)</a:t>
            </a:r>
          </a:p>
          <a:p>
            <a:r>
              <a:rPr lang="en-GB" sz="2400" dirty="0">
                <a:solidFill>
                  <a:srgbClr val="FF0000"/>
                </a:solidFill>
              </a:rPr>
              <a:t>DNA polymerase </a:t>
            </a:r>
            <a:r>
              <a:rPr lang="en-GB" sz="2400" dirty="0"/>
              <a:t>and free nucleotides </a:t>
            </a:r>
            <a:r>
              <a:rPr lang="en-GB" sz="2400" dirty="0" smtClean="0"/>
              <a:t>added to make </a:t>
            </a:r>
            <a:r>
              <a:rPr lang="en-GB" sz="2400" b="1" dirty="0" smtClean="0"/>
              <a:t>DNA double stranded</a:t>
            </a:r>
            <a:endParaRPr lang="en-GB" sz="2400" b="1" dirty="0"/>
          </a:p>
          <a:p>
            <a:r>
              <a:rPr lang="en-GB" sz="2400" dirty="0"/>
              <a:t>Copies made called </a:t>
            </a:r>
            <a:r>
              <a:rPr lang="en-GB" sz="2400" dirty="0" err="1" smtClean="0"/>
              <a:t>cDNA</a:t>
            </a:r>
            <a:r>
              <a:rPr lang="en-GB" sz="2400" dirty="0" smtClean="0"/>
              <a:t> gene </a:t>
            </a:r>
            <a:r>
              <a:rPr lang="en-GB" sz="2400" dirty="0"/>
              <a:t>and unpaired </a:t>
            </a:r>
            <a:r>
              <a:rPr lang="en-GB" sz="2400" dirty="0" smtClean="0"/>
              <a:t>nucleotides (GGG) </a:t>
            </a:r>
            <a:r>
              <a:rPr lang="en-GB" sz="2400" dirty="0"/>
              <a:t>added to make </a:t>
            </a:r>
            <a:r>
              <a:rPr lang="en-GB" sz="2400" dirty="0">
                <a:solidFill>
                  <a:srgbClr val="FF0000"/>
                </a:solidFill>
              </a:rPr>
              <a:t>sticky </a:t>
            </a:r>
            <a:r>
              <a:rPr lang="en-GB" sz="2400" dirty="0" smtClean="0">
                <a:solidFill>
                  <a:srgbClr val="FF0000"/>
                </a:solidFill>
              </a:rPr>
              <a:t>ends </a:t>
            </a:r>
            <a:r>
              <a:rPr lang="en-GB" sz="2400" dirty="0" smtClean="0"/>
              <a:t>(complimentary to plasmids se)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/>
              <a:t>Plasmids cut with restriction </a:t>
            </a:r>
            <a:r>
              <a:rPr lang="en-GB" sz="2400" dirty="0" smtClean="0"/>
              <a:t>enzyme, sticky ends CCC,  </a:t>
            </a:r>
            <a:r>
              <a:rPr lang="en-GB" sz="2400" dirty="0"/>
              <a:t>and mixed with </a:t>
            </a:r>
            <a:r>
              <a:rPr lang="en-GB" sz="2400" dirty="0" err="1"/>
              <a:t>cDNA</a:t>
            </a:r>
            <a:r>
              <a:rPr lang="en-GB" sz="2400" dirty="0"/>
              <a:t>, then sealed with</a:t>
            </a:r>
            <a:r>
              <a:rPr lang="en-GB" sz="2400" dirty="0">
                <a:solidFill>
                  <a:srgbClr val="FF0000"/>
                </a:solidFill>
              </a:rPr>
              <a:t> ligase </a:t>
            </a:r>
            <a:r>
              <a:rPr lang="en-GB" sz="2400" dirty="0"/>
              <a:t>forming</a:t>
            </a:r>
            <a:r>
              <a:rPr lang="en-GB" sz="2400" dirty="0">
                <a:solidFill>
                  <a:srgbClr val="FF0000"/>
                </a:solidFill>
              </a:rPr>
              <a:t> recombinant plasmids </a:t>
            </a:r>
            <a:r>
              <a:rPr lang="en-GB" sz="2400" dirty="0"/>
              <a:t>as they have new DNA in them</a:t>
            </a:r>
          </a:p>
          <a:p>
            <a:r>
              <a:rPr lang="en-GB" sz="2400" dirty="0"/>
              <a:t>Plasmids mixed with bacteria and are taken up</a:t>
            </a:r>
          </a:p>
          <a:p>
            <a:r>
              <a:rPr lang="en-GB" sz="2400" dirty="0"/>
              <a:t>Bacteria grown on agar plates producing a colony of clones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636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all bacteria take up plasmid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Three different colonies can grow: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Some from bacteria which did not take up plasmid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Some which has sealed upon itself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Some that have taken up the plasmid: transformed</a:t>
            </a:r>
          </a:p>
          <a:p>
            <a:pPr marL="0" indent="0">
              <a:buNone/>
            </a:pPr>
            <a:r>
              <a:rPr lang="en-GB" dirty="0" smtClean="0"/>
              <a:t>A method is then needed to identify the transformed bacteria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1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3509640" cy="615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968552" cy="586551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b="1" dirty="0" smtClean="0"/>
              <a:t>Replica plating</a:t>
            </a:r>
          </a:p>
          <a:p>
            <a:r>
              <a:rPr lang="en-GB" dirty="0"/>
              <a:t>Original plasmids have antibiotic resistance gene (used as a genetic marker) for the antibiotics ampicillin and tetracycline</a:t>
            </a:r>
          </a:p>
          <a:p>
            <a:r>
              <a:rPr lang="en-GB" dirty="0"/>
              <a:t>Plasmids cut in the </a:t>
            </a:r>
            <a:r>
              <a:rPr lang="en-GB" u="sng" dirty="0"/>
              <a:t>middle </a:t>
            </a:r>
            <a:r>
              <a:rPr lang="en-GB" dirty="0"/>
              <a:t>of the tetracycline gene and insulin gene inserted meaning </a:t>
            </a:r>
            <a:r>
              <a:rPr lang="en-GB" b="1" dirty="0"/>
              <a:t>no more resistance </a:t>
            </a:r>
            <a:r>
              <a:rPr lang="en-GB" dirty="0"/>
              <a:t>to </a:t>
            </a:r>
            <a:r>
              <a:rPr lang="en-GB" dirty="0" smtClean="0"/>
              <a:t>tetracycline</a:t>
            </a:r>
            <a:endParaRPr lang="en-GB" dirty="0"/>
          </a:p>
          <a:p>
            <a:r>
              <a:rPr lang="en-GB" dirty="0"/>
              <a:t>Bacteria then grown on agar plates</a:t>
            </a:r>
          </a:p>
          <a:p>
            <a:r>
              <a:rPr lang="en-GB" dirty="0"/>
              <a:t>Then transferred onto plates treated with ampicillin to see if they have the plasmid and will grow</a:t>
            </a:r>
          </a:p>
          <a:p>
            <a:r>
              <a:rPr lang="en-GB" dirty="0"/>
              <a:t>Then some transferred onto plates treated with </a:t>
            </a:r>
            <a:r>
              <a:rPr lang="en-GB" dirty="0" err="1"/>
              <a:t>tertracycline</a:t>
            </a:r>
            <a:r>
              <a:rPr lang="en-GB" dirty="0"/>
              <a:t> to see if they still grow or not</a:t>
            </a:r>
            <a:r>
              <a:rPr lang="en-GB" dirty="0" smtClean="0"/>
              <a:t>........ </a:t>
            </a:r>
          </a:p>
          <a:p>
            <a:r>
              <a:rPr lang="en-GB" dirty="0" smtClean="0"/>
              <a:t>If </a:t>
            </a:r>
            <a:r>
              <a:rPr lang="en-GB" dirty="0"/>
              <a:t>they do not, they contain the insulin gene</a:t>
            </a:r>
          </a:p>
          <a:p>
            <a:r>
              <a:rPr lang="en-GB" dirty="0"/>
              <a:t>This is called replica plating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Identifying the transformed bacteria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Original </a:t>
            </a:r>
            <a:r>
              <a:rPr lang="en-GB" dirty="0" err="1" smtClean="0"/>
              <a:t>plasmids</a:t>
            </a:r>
            <a:r>
              <a:rPr lang="en-GB" dirty="0" smtClean="0"/>
              <a:t> have antibiotic resistance gene (used as a genetic marker) for the antibiotics </a:t>
            </a:r>
            <a:r>
              <a:rPr lang="en-GB" dirty="0" err="1" smtClean="0"/>
              <a:t>ampicillin</a:t>
            </a:r>
            <a:r>
              <a:rPr lang="en-GB" dirty="0" smtClean="0"/>
              <a:t> and tetracycline</a:t>
            </a:r>
          </a:p>
          <a:p>
            <a:r>
              <a:rPr lang="en-GB" dirty="0" err="1" smtClean="0"/>
              <a:t>Plasmids</a:t>
            </a:r>
            <a:r>
              <a:rPr lang="en-GB" dirty="0" smtClean="0"/>
              <a:t> cut in the middle of the tetracycline gene and insulin gene inserted meaning no more resistance to </a:t>
            </a:r>
            <a:r>
              <a:rPr lang="en-GB" dirty="0" err="1" smtClean="0"/>
              <a:t>tertracycline</a:t>
            </a:r>
            <a:endParaRPr lang="en-GB" dirty="0" smtClean="0"/>
          </a:p>
          <a:p>
            <a:r>
              <a:rPr lang="en-GB" dirty="0" smtClean="0"/>
              <a:t>Bacteria then grown on agar plates</a:t>
            </a:r>
          </a:p>
          <a:p>
            <a:r>
              <a:rPr lang="en-GB" dirty="0" smtClean="0"/>
              <a:t>Then transferred onto plates treated with </a:t>
            </a:r>
            <a:r>
              <a:rPr lang="en-GB" dirty="0" err="1" smtClean="0"/>
              <a:t>ampicillin</a:t>
            </a:r>
            <a:r>
              <a:rPr lang="en-GB" dirty="0" smtClean="0"/>
              <a:t> to see if they have the </a:t>
            </a:r>
            <a:r>
              <a:rPr lang="en-GB" dirty="0" err="1" smtClean="0"/>
              <a:t>plasmid</a:t>
            </a:r>
            <a:r>
              <a:rPr lang="en-GB" dirty="0" smtClean="0"/>
              <a:t> and will grow</a:t>
            </a:r>
          </a:p>
          <a:p>
            <a:r>
              <a:rPr lang="en-GB" dirty="0" smtClean="0"/>
              <a:t>Then some transferred onto plates treated with </a:t>
            </a:r>
            <a:r>
              <a:rPr lang="en-GB" dirty="0" err="1" smtClean="0"/>
              <a:t>tertracycline</a:t>
            </a:r>
            <a:r>
              <a:rPr lang="en-GB" dirty="0" smtClean="0"/>
              <a:t> to see if they still grow or not... If they do not, they contain the insulin gene</a:t>
            </a:r>
          </a:p>
          <a:p>
            <a:r>
              <a:rPr lang="en-GB" dirty="0" smtClean="0"/>
              <a:t>This is called replica plating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1144</Words>
  <Application>Microsoft Office PowerPoint</Application>
  <PresentationFormat>On-screen Show (4:3)</PresentationFormat>
  <Paragraphs>102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BACTERIA: Plasmids</vt:lpstr>
      <vt:lpstr>Plasmid Vector</vt:lpstr>
      <vt:lpstr>Transformation</vt:lpstr>
      <vt:lpstr>Bacterial Conjugation</vt:lpstr>
      <vt:lpstr>Genetic Engineering</vt:lpstr>
      <vt:lpstr>PowerPoint Presentation</vt:lpstr>
      <vt:lpstr>Not all bacteria take up plasmid</vt:lpstr>
      <vt:lpstr>PowerPoint Presentation</vt:lpstr>
      <vt:lpstr>Identifying the transformed bacteria</vt:lpstr>
      <vt:lpstr>Case Study 2: Golden Rice</vt:lpstr>
      <vt:lpstr>PowerPoint Presentation</vt:lpstr>
      <vt:lpstr>Further Developments</vt:lpstr>
      <vt:lpstr>4 marks</vt:lpstr>
      <vt:lpstr>4 marks</vt:lpstr>
      <vt:lpstr>5 marks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5.2.3. Genetic Engineering</dc:title>
  <dc:creator>Shaun &amp; Lisa</dc:creator>
  <cp:lastModifiedBy>Jane Jones</cp:lastModifiedBy>
  <cp:revision>41</cp:revision>
  <cp:lastPrinted>2015-05-13T17:28:40Z</cp:lastPrinted>
  <dcterms:created xsi:type="dcterms:W3CDTF">2011-03-19T11:21:53Z</dcterms:created>
  <dcterms:modified xsi:type="dcterms:W3CDTF">2015-05-14T18:02:59Z</dcterms:modified>
</cp:coreProperties>
</file>