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93" r:id="rId4"/>
    <p:sldId id="294" r:id="rId5"/>
    <p:sldId id="257" r:id="rId6"/>
    <p:sldId id="273" r:id="rId7"/>
    <p:sldId id="281" r:id="rId8"/>
    <p:sldId id="299" r:id="rId9"/>
    <p:sldId id="304" r:id="rId10"/>
    <p:sldId id="282" r:id="rId11"/>
    <p:sldId id="288" r:id="rId12"/>
    <p:sldId id="283" r:id="rId13"/>
    <p:sldId id="297" r:id="rId14"/>
    <p:sldId id="305" r:id="rId15"/>
    <p:sldId id="284" r:id="rId16"/>
    <p:sldId id="285" r:id="rId17"/>
    <p:sldId id="289" r:id="rId18"/>
    <p:sldId id="301" r:id="rId19"/>
    <p:sldId id="306" r:id="rId20"/>
    <p:sldId id="286" r:id="rId21"/>
    <p:sldId id="300" r:id="rId22"/>
    <p:sldId id="307" r:id="rId23"/>
    <p:sldId id="302" r:id="rId24"/>
    <p:sldId id="308" r:id="rId25"/>
    <p:sldId id="298" r:id="rId26"/>
    <p:sldId id="309" r:id="rId27"/>
    <p:sldId id="303" r:id="rId28"/>
    <p:sldId id="315" r:id="rId29"/>
    <p:sldId id="310" r:id="rId30"/>
    <p:sldId id="290" r:id="rId31"/>
    <p:sldId id="291" r:id="rId32"/>
    <p:sldId id="312" r:id="rId33"/>
    <p:sldId id="313" r:id="rId34"/>
    <p:sldId id="314" r:id="rId35"/>
    <p:sldId id="31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000"/>
    <a:srgbClr val="FFFF0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9" autoAdjust="0"/>
    <p:restoredTop sz="94660"/>
  </p:normalViewPr>
  <p:slideViewPr>
    <p:cSldViewPr>
      <p:cViewPr varScale="1">
        <p:scale>
          <a:sx n="69" d="100"/>
          <a:sy n="69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941A2-DDB6-465C-B4DB-1BBB3F83D2FA}" type="datetimeFigureOut">
              <a:rPr lang="en-GB" smtClean="0"/>
              <a:t>26/01/2015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03DC8-787F-4569-A0F6-D8FFF8E34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0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CE030-54F1-41D4-ABEC-1A1E0DA9CCF2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Lesson 10</a:t>
            </a:r>
            <a:br>
              <a:rPr lang="en-GB" dirty="0" smtClean="0"/>
            </a:br>
            <a:r>
              <a:rPr lang="en-GB" dirty="0" smtClean="0"/>
              <a:t>T</a:t>
            </a:r>
            <a:r>
              <a:rPr lang="en-US" dirty="0" smtClean="0"/>
              <a:t>h</a:t>
            </a:r>
            <a:r>
              <a:rPr lang="en-GB" dirty="0" smtClean="0"/>
              <a:t>e Specific Immune Response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OCR AS Biology – F212 – Module 2</a:t>
            </a:r>
          </a:p>
          <a:p>
            <a:r>
              <a:rPr lang="en-GB" dirty="0" smtClean="0"/>
              <a:t>Food &amp; Health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4100" dirty="0" smtClean="0"/>
              <a:t>Presentation of the Antigens</a:t>
            </a:r>
            <a:endParaRPr lang="en-GB" sz="41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There are 2 major ways in which the antigens can be </a:t>
            </a:r>
            <a:r>
              <a:rPr lang="en-GB" sz="2000" b="1" u="sng" dirty="0" smtClean="0"/>
              <a:t>presented</a:t>
            </a:r>
            <a:r>
              <a:rPr lang="en-GB" sz="2000" b="1" dirty="0" smtClean="0"/>
              <a:t> to the B &amp; T lymphocytes</a:t>
            </a:r>
            <a:r>
              <a:rPr lang="en-GB" sz="2000" b="1" dirty="0" smtClean="0"/>
              <a:t>. What are they?</a:t>
            </a:r>
            <a:endParaRPr lang="en-GB" sz="2000" b="1" dirty="0" smtClean="0">
              <a:effectLst/>
            </a:endParaRP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395536" y="1988840"/>
            <a:ext cx="3888432" cy="4608512"/>
            <a:chOff x="395536" y="1988840"/>
            <a:chExt cx="3888432" cy="4608512"/>
          </a:xfrm>
        </p:grpSpPr>
        <p:sp>
          <p:nvSpPr>
            <p:cNvPr id="2" name="Rectangle 1"/>
            <p:cNvSpPr/>
            <p:nvPr/>
          </p:nvSpPr>
          <p:spPr>
            <a:xfrm>
              <a:off x="395536" y="1988840"/>
              <a:ext cx="3888432" cy="460851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7544" y="1988840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7DF56"/>
                  </a:solidFill>
                </a:rPr>
                <a:t>1. </a:t>
              </a:r>
              <a:r>
                <a:rPr lang="en-US" sz="2000" b="1" u="sng" dirty="0" smtClean="0">
                  <a:solidFill>
                    <a:srgbClr val="F7DF56"/>
                  </a:solidFill>
                </a:rPr>
                <a:t>Infected cells display antigens on their surface</a:t>
              </a:r>
              <a:endParaRPr lang="en-US" sz="2000" dirty="0">
                <a:solidFill>
                  <a:srgbClr val="F7DF56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2780928"/>
              <a:ext cx="374441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Normal body cells infected with the pathogen will try to </a:t>
              </a:r>
              <a:r>
                <a:rPr lang="en-US" i="1" dirty="0" smtClean="0"/>
                <a:t>destroy</a:t>
              </a:r>
              <a:r>
                <a:rPr lang="en-US" dirty="0" smtClean="0"/>
                <a:t> it with </a:t>
              </a:r>
              <a:r>
                <a:rPr lang="en-US" b="1" dirty="0" smtClean="0"/>
                <a:t>lysosomes</a:t>
              </a:r>
              <a:r>
                <a:rPr lang="en-US" dirty="0" smtClean="0"/>
                <a:t>.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They then present the </a:t>
              </a:r>
              <a:r>
                <a:rPr lang="en-US" b="1" dirty="0" smtClean="0"/>
                <a:t>antigens </a:t>
              </a:r>
              <a:r>
                <a:rPr lang="en-US" dirty="0" smtClean="0"/>
                <a:t>on their surface as a </a:t>
              </a:r>
              <a:r>
                <a:rPr lang="en-US" i="1" dirty="0" smtClean="0"/>
                <a:t>distress signal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3019594" y="5085184"/>
              <a:ext cx="432048" cy="576064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17856582">
              <a:off x="2438838" y="5338086"/>
              <a:ext cx="432048" cy="576064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28"/>
            <p:cNvSpPr/>
            <p:nvPr/>
          </p:nvSpPr>
          <p:spPr>
            <a:xfrm rot="5743617">
              <a:off x="3615777" y="5328871"/>
              <a:ext cx="432048" cy="576064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Triangle 30"/>
            <p:cNvSpPr/>
            <p:nvPr/>
          </p:nvSpPr>
          <p:spPr>
            <a:xfrm rot="12101697">
              <a:off x="2966751" y="5576685"/>
              <a:ext cx="432048" cy="576064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87546" y="5013176"/>
              <a:ext cx="1281619" cy="1024930"/>
            </a:xfrm>
            <a:custGeom>
              <a:avLst/>
              <a:gdLst>
                <a:gd name="connsiteX0" fmla="*/ 791607 w 1281619"/>
                <a:gd name="connsiteY0" fmla="*/ 103002 h 1024930"/>
                <a:gd name="connsiteX1" fmla="*/ 413281 w 1281619"/>
                <a:gd name="connsiteY1" fmla="*/ 413732 h 1024930"/>
                <a:gd name="connsiteX2" fmla="*/ 102514 w 1281619"/>
                <a:gd name="connsiteY2" fmla="*/ 521812 h 1024930"/>
                <a:gd name="connsiteX3" fmla="*/ 7932 w 1281619"/>
                <a:gd name="connsiteY3" fmla="*/ 792011 h 1024930"/>
                <a:gd name="connsiteX4" fmla="*/ 278165 w 1281619"/>
                <a:gd name="connsiteY4" fmla="*/ 1021681 h 1024930"/>
                <a:gd name="connsiteX5" fmla="*/ 615956 w 1281619"/>
                <a:gd name="connsiteY5" fmla="*/ 927111 h 1024930"/>
                <a:gd name="connsiteX6" fmla="*/ 899700 w 1281619"/>
                <a:gd name="connsiteY6" fmla="*/ 927111 h 1024930"/>
                <a:gd name="connsiteX7" fmla="*/ 1237491 w 1281619"/>
                <a:gd name="connsiteY7" fmla="*/ 805521 h 1024930"/>
                <a:gd name="connsiteX8" fmla="*/ 1264514 w 1281619"/>
                <a:gd name="connsiteY8" fmla="*/ 400222 h 1024930"/>
                <a:gd name="connsiteX9" fmla="*/ 1115886 w 1281619"/>
                <a:gd name="connsiteY9" fmla="*/ 48963 h 1024930"/>
                <a:gd name="connsiteX10" fmla="*/ 926724 w 1281619"/>
                <a:gd name="connsiteY10" fmla="*/ 8433 h 1024930"/>
                <a:gd name="connsiteX11" fmla="*/ 791607 w 1281619"/>
                <a:gd name="connsiteY11" fmla="*/ 103002 h 102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619" h="1024930">
                  <a:moveTo>
                    <a:pt x="791607" y="103002"/>
                  </a:moveTo>
                  <a:cubicBezTo>
                    <a:pt x="706033" y="170552"/>
                    <a:pt x="528130" y="343930"/>
                    <a:pt x="413281" y="413732"/>
                  </a:cubicBezTo>
                  <a:cubicBezTo>
                    <a:pt x="298432" y="483534"/>
                    <a:pt x="170072" y="458766"/>
                    <a:pt x="102514" y="521812"/>
                  </a:cubicBezTo>
                  <a:cubicBezTo>
                    <a:pt x="34956" y="584859"/>
                    <a:pt x="-21343" y="708700"/>
                    <a:pt x="7932" y="792011"/>
                  </a:cubicBezTo>
                  <a:cubicBezTo>
                    <a:pt x="37207" y="875322"/>
                    <a:pt x="176828" y="999164"/>
                    <a:pt x="278165" y="1021681"/>
                  </a:cubicBezTo>
                  <a:cubicBezTo>
                    <a:pt x="379502" y="1044198"/>
                    <a:pt x="512367" y="942873"/>
                    <a:pt x="615956" y="927111"/>
                  </a:cubicBezTo>
                  <a:cubicBezTo>
                    <a:pt x="719545" y="911349"/>
                    <a:pt x="796111" y="947376"/>
                    <a:pt x="899700" y="927111"/>
                  </a:cubicBezTo>
                  <a:cubicBezTo>
                    <a:pt x="1003289" y="906846"/>
                    <a:pt x="1176689" y="893336"/>
                    <a:pt x="1237491" y="805521"/>
                  </a:cubicBezTo>
                  <a:cubicBezTo>
                    <a:pt x="1298293" y="717706"/>
                    <a:pt x="1284781" y="526315"/>
                    <a:pt x="1264514" y="400222"/>
                  </a:cubicBezTo>
                  <a:cubicBezTo>
                    <a:pt x="1244247" y="274129"/>
                    <a:pt x="1172184" y="114261"/>
                    <a:pt x="1115886" y="48963"/>
                  </a:cubicBezTo>
                  <a:cubicBezTo>
                    <a:pt x="1059588" y="-16335"/>
                    <a:pt x="985274" y="-573"/>
                    <a:pt x="926724" y="8433"/>
                  </a:cubicBezTo>
                  <a:cubicBezTo>
                    <a:pt x="868174" y="17439"/>
                    <a:pt x="877181" y="35452"/>
                    <a:pt x="791607" y="103002"/>
                  </a:cubicBezTo>
                  <a:close/>
                </a:path>
              </a:pathLst>
            </a:custGeom>
            <a:solidFill>
              <a:srgbClr val="FFFF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4797152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660066"/>
                  </a:solidFill>
                </a:rPr>
                <a:t>Infected body cell</a:t>
              </a:r>
              <a:endParaRPr lang="en-US" i="1" dirty="0">
                <a:solidFill>
                  <a:srgbClr val="660066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536" y="580526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660066"/>
                  </a:solidFill>
                </a:rPr>
                <a:t>Antigen being presented</a:t>
              </a:r>
              <a:endParaRPr lang="en-US" i="1" dirty="0">
                <a:solidFill>
                  <a:srgbClr val="660066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835696" y="5157192"/>
              <a:ext cx="1152128" cy="504056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619672" y="5733256"/>
              <a:ext cx="648072" cy="1440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860032" y="1988840"/>
            <a:ext cx="3888432" cy="4608512"/>
            <a:chOff x="4860032" y="1988840"/>
            <a:chExt cx="3888432" cy="4608512"/>
          </a:xfrm>
        </p:grpSpPr>
        <p:sp>
          <p:nvSpPr>
            <p:cNvPr id="23" name="Rectangle 22"/>
            <p:cNvSpPr/>
            <p:nvPr/>
          </p:nvSpPr>
          <p:spPr>
            <a:xfrm>
              <a:off x="4860032" y="1988840"/>
              <a:ext cx="3888432" cy="460851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2040" y="200103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2. </a:t>
              </a:r>
              <a:r>
                <a:rPr lang="en-US" sz="20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Macrophages also display antigens on their surface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32040" y="2780928"/>
              <a:ext cx="37444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When a macrophage </a:t>
              </a:r>
              <a:r>
                <a:rPr lang="en-US" b="1" dirty="0" smtClean="0"/>
                <a:t>phagocytoses </a:t>
              </a:r>
              <a:r>
                <a:rPr lang="en-US" dirty="0" smtClean="0"/>
                <a:t>a pathogen, it presents the antigens on its surface.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It acts as an </a:t>
              </a:r>
              <a:r>
                <a:rPr lang="en-US" b="1" dirty="0" smtClean="0"/>
                <a:t>ANTIGEN-PRESENTING CELL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5" name="Right Triangle 44"/>
            <p:cNvSpPr/>
            <p:nvPr/>
          </p:nvSpPr>
          <p:spPr>
            <a:xfrm>
              <a:off x="5465171" y="4869160"/>
              <a:ext cx="432048" cy="576064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/>
            <p:cNvSpPr/>
            <p:nvPr/>
          </p:nvSpPr>
          <p:spPr>
            <a:xfrm rot="4168071">
              <a:off x="6458746" y="5172484"/>
              <a:ext cx="432048" cy="576064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 rot="16200000">
              <a:off x="5177139" y="5661248"/>
              <a:ext cx="432048" cy="576064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Triangle 47"/>
            <p:cNvSpPr/>
            <p:nvPr/>
          </p:nvSpPr>
          <p:spPr>
            <a:xfrm rot="8027759">
              <a:off x="6110615" y="5944513"/>
              <a:ext cx="432048" cy="576064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177139" y="5013176"/>
              <a:ext cx="1584176" cy="12961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92280" y="4870901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660066"/>
                  </a:solidFill>
                </a:rPr>
                <a:t>Antigen being presented</a:t>
              </a:r>
              <a:endParaRPr lang="en-US" i="1" dirty="0">
                <a:solidFill>
                  <a:srgbClr val="660066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20272" y="593998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660066"/>
                  </a:solidFill>
                </a:rPr>
                <a:t>Macrophage</a:t>
              </a:r>
              <a:endParaRPr lang="en-US" i="1" dirty="0">
                <a:solidFill>
                  <a:srgbClr val="660066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50" idx="1"/>
            </p:cNvCxnSpPr>
            <p:nvPr/>
          </p:nvCxnSpPr>
          <p:spPr>
            <a:xfrm flipH="1" flipV="1">
              <a:off x="6300192" y="5949280"/>
              <a:ext cx="720080" cy="1753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6876256" y="53012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81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580112" y="2204864"/>
            <a:ext cx="2808312" cy="3096344"/>
          </a:xfrm>
          <a:prstGeom prst="rect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5"/>
            <a:ext cx="2766445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27050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err="1" smtClean="0">
                <a:solidFill>
                  <a:srgbClr val="FFC000"/>
                </a:solidFill>
              </a:rPr>
              <a:t>Clonal</a:t>
            </a:r>
            <a:r>
              <a:rPr lang="en-GB" sz="3600" b="1" u="sng" dirty="0" smtClean="0">
                <a:solidFill>
                  <a:srgbClr val="FFC000"/>
                </a:solidFill>
              </a:rPr>
              <a:t> Selection</a:t>
            </a:r>
            <a:endParaRPr lang="en-GB" sz="3600" b="1" u="sng" dirty="0">
              <a:solidFill>
                <a:srgbClr val="FFC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91880" y="3140968"/>
            <a:ext cx="1944216" cy="11521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Followed </a:t>
            </a:r>
          </a:p>
          <a:p>
            <a:pPr algn="ctr"/>
            <a:r>
              <a:rPr lang="en-GB" b="1" dirty="0" smtClean="0"/>
              <a:t>by...</a:t>
            </a:r>
            <a:endParaRPr lang="en-GB" b="1" dirty="0"/>
          </a:p>
        </p:txBody>
      </p:sp>
      <p:pic>
        <p:nvPicPr>
          <p:cNvPr id="1028" name="Picture 4" descr="illustration"/>
          <p:cNvPicPr>
            <a:picLocks noChangeAspect="1" noChangeArrowheads="1"/>
          </p:cNvPicPr>
          <p:nvPr/>
        </p:nvPicPr>
        <p:blipFill>
          <a:blip r:embed="rId3" cstate="print"/>
          <a:srcRect l="35231" t="61534" r="44218" b="12094"/>
          <a:stretch>
            <a:fillRect/>
          </a:stretch>
        </p:blipFill>
        <p:spPr bwMode="auto">
          <a:xfrm rot="20545293">
            <a:off x="5815797" y="2534079"/>
            <a:ext cx="864096" cy="740654"/>
          </a:xfrm>
          <a:prstGeom prst="rect">
            <a:avLst/>
          </a:prstGeom>
          <a:noFill/>
        </p:spPr>
      </p:pic>
      <p:pic>
        <p:nvPicPr>
          <p:cNvPr id="8" name="Picture 4" descr="illustration"/>
          <p:cNvPicPr>
            <a:picLocks noChangeAspect="1" noChangeArrowheads="1"/>
          </p:cNvPicPr>
          <p:nvPr/>
        </p:nvPicPr>
        <p:blipFill>
          <a:blip r:embed="rId3" cstate="print"/>
          <a:srcRect l="35231" t="61534" r="44218" b="12094"/>
          <a:stretch>
            <a:fillRect/>
          </a:stretch>
        </p:blipFill>
        <p:spPr bwMode="auto">
          <a:xfrm rot="2601728">
            <a:off x="7171971" y="2420779"/>
            <a:ext cx="864096" cy="740654"/>
          </a:xfrm>
          <a:prstGeom prst="rect">
            <a:avLst/>
          </a:prstGeom>
          <a:noFill/>
        </p:spPr>
      </p:pic>
      <p:pic>
        <p:nvPicPr>
          <p:cNvPr id="9" name="Picture 4" descr="illustration"/>
          <p:cNvPicPr>
            <a:picLocks noChangeAspect="1" noChangeArrowheads="1"/>
          </p:cNvPicPr>
          <p:nvPr/>
        </p:nvPicPr>
        <p:blipFill>
          <a:blip r:embed="rId3" cstate="print"/>
          <a:srcRect l="35231" t="61534" r="44218" b="12094"/>
          <a:stretch>
            <a:fillRect/>
          </a:stretch>
        </p:blipFill>
        <p:spPr bwMode="auto">
          <a:xfrm rot="18431713">
            <a:off x="5992278" y="3410685"/>
            <a:ext cx="864096" cy="740654"/>
          </a:xfrm>
          <a:prstGeom prst="rect">
            <a:avLst/>
          </a:prstGeom>
          <a:noFill/>
        </p:spPr>
      </p:pic>
      <p:pic>
        <p:nvPicPr>
          <p:cNvPr id="10" name="Picture 4" descr="illustration"/>
          <p:cNvPicPr>
            <a:picLocks noChangeAspect="1" noChangeArrowheads="1"/>
          </p:cNvPicPr>
          <p:nvPr/>
        </p:nvPicPr>
        <p:blipFill>
          <a:blip r:embed="rId3" cstate="print"/>
          <a:srcRect l="35231" t="61534" r="44218" b="12094"/>
          <a:stretch>
            <a:fillRect/>
          </a:stretch>
        </p:blipFill>
        <p:spPr bwMode="auto">
          <a:xfrm rot="6361517">
            <a:off x="6977112" y="3360141"/>
            <a:ext cx="864096" cy="740654"/>
          </a:xfrm>
          <a:prstGeom prst="rect">
            <a:avLst/>
          </a:prstGeom>
          <a:noFill/>
        </p:spPr>
      </p:pic>
      <p:pic>
        <p:nvPicPr>
          <p:cNvPr id="11" name="Picture 4" descr="illustration"/>
          <p:cNvPicPr>
            <a:picLocks noChangeAspect="1" noChangeArrowheads="1"/>
          </p:cNvPicPr>
          <p:nvPr/>
        </p:nvPicPr>
        <p:blipFill>
          <a:blip r:embed="rId3" cstate="print"/>
          <a:srcRect l="35231" t="61534" r="44218" b="12094"/>
          <a:stretch>
            <a:fillRect/>
          </a:stretch>
        </p:blipFill>
        <p:spPr bwMode="auto">
          <a:xfrm rot="20545293">
            <a:off x="6103829" y="4334279"/>
            <a:ext cx="864096" cy="740654"/>
          </a:xfrm>
          <a:prstGeom prst="rect">
            <a:avLst/>
          </a:prstGeom>
          <a:noFill/>
        </p:spPr>
      </p:pic>
      <p:pic>
        <p:nvPicPr>
          <p:cNvPr id="12" name="Picture 4" descr="illustration"/>
          <p:cNvPicPr>
            <a:picLocks noChangeAspect="1" noChangeArrowheads="1"/>
          </p:cNvPicPr>
          <p:nvPr/>
        </p:nvPicPr>
        <p:blipFill>
          <a:blip r:embed="rId3" cstate="print"/>
          <a:srcRect l="35231" t="61534" r="44218" b="12094"/>
          <a:stretch>
            <a:fillRect/>
          </a:stretch>
        </p:blipFill>
        <p:spPr bwMode="auto">
          <a:xfrm rot="2601728">
            <a:off x="7372629" y="4200623"/>
            <a:ext cx="864096" cy="74065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788024" y="12687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err="1" smtClean="0">
                <a:solidFill>
                  <a:srgbClr val="FFC000"/>
                </a:solidFill>
              </a:rPr>
              <a:t>Clonal</a:t>
            </a:r>
            <a:r>
              <a:rPr lang="en-GB" sz="3600" b="1" u="sng" dirty="0" smtClean="0">
                <a:solidFill>
                  <a:srgbClr val="FFC000"/>
                </a:solidFill>
              </a:rPr>
              <a:t> Expansion</a:t>
            </a:r>
            <a:endParaRPr lang="en-GB" sz="3600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4988"/>
            <a:ext cx="7467600" cy="1225514"/>
          </a:xfrm>
        </p:spPr>
        <p:txBody>
          <a:bodyPr>
            <a:normAutofit fontScale="92500"/>
          </a:bodyPr>
          <a:lstStyle/>
          <a:p>
            <a:pPr algn="ctr"/>
            <a:r>
              <a:rPr lang="en-GB" sz="2800" b="1" dirty="0" smtClean="0"/>
              <a:t>The selection of the correct B and T lymphocytes is known as clonal selection</a:t>
            </a:r>
            <a:endParaRPr lang="en-GB" sz="2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5469" y="5332341"/>
            <a:ext cx="7467600" cy="122551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smtClean="0"/>
              <a:t>To become effective at fighting the pathogen the lymphocytes must increase in number, this is clonal expansion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4100" b="1" dirty="0" smtClean="0"/>
              <a:t>Clonal Selection &amp; Expansion</a:t>
            </a:r>
            <a:endParaRPr lang="en-GB" sz="41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US" sz="2100" dirty="0" smtClean="0"/>
              <a:t>Eventually, B &amp; T lymphocytes with </a:t>
            </a:r>
            <a:r>
              <a:rPr lang="en-US" sz="2100" i="1" dirty="0" smtClean="0">
                <a:solidFill>
                  <a:srgbClr val="FF8000"/>
                </a:solidFill>
              </a:rPr>
              <a:t>complementary receptors</a:t>
            </a:r>
            <a:r>
              <a:rPr lang="en-US" sz="2100" dirty="0" smtClean="0"/>
              <a:t> will detect the foreign antigen.</a:t>
            </a:r>
          </a:p>
          <a:p>
            <a:r>
              <a:rPr lang="en-US" sz="2100" dirty="0" smtClean="0">
                <a:effectLst/>
              </a:rPr>
              <a:t>This is called </a:t>
            </a:r>
            <a:r>
              <a:rPr lang="en-US" sz="21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CLONAL SELECTION</a:t>
            </a:r>
            <a:r>
              <a:rPr lang="en-US" sz="2100" dirty="0" smtClean="0">
                <a:effectLst/>
              </a:rPr>
              <a:t>.</a:t>
            </a:r>
          </a:p>
          <a:p>
            <a:endParaRPr lang="en-US" sz="2100" dirty="0">
              <a:effectLst/>
            </a:endParaRPr>
          </a:p>
          <a:p>
            <a:endParaRPr lang="en-US" sz="2100" dirty="0" smtClean="0">
              <a:effectLst/>
            </a:endParaRPr>
          </a:p>
          <a:p>
            <a:endParaRPr lang="en-US" sz="2100" dirty="0">
              <a:effectLst/>
            </a:endParaRPr>
          </a:p>
          <a:p>
            <a:endParaRPr lang="en-US" sz="2100" dirty="0" smtClean="0">
              <a:effectLst/>
            </a:endParaRPr>
          </a:p>
          <a:p>
            <a:endParaRPr lang="en-US" sz="2100" dirty="0">
              <a:effectLst/>
            </a:endParaRPr>
          </a:p>
          <a:p>
            <a:endParaRPr lang="en-US" sz="2100" dirty="0" smtClean="0">
              <a:effectLst/>
            </a:endParaRPr>
          </a:p>
          <a:p>
            <a:endParaRPr lang="en-US" sz="2100" dirty="0">
              <a:effectLst/>
            </a:endParaRPr>
          </a:p>
          <a:p>
            <a:endParaRPr lang="en-US" sz="2100" dirty="0" smtClean="0">
              <a:effectLst/>
            </a:endParaRPr>
          </a:p>
          <a:p>
            <a:r>
              <a:rPr lang="en-US" sz="2100" dirty="0" smtClean="0">
                <a:effectLst/>
              </a:rPr>
              <a:t>Before the selected B and T lymphocytes can effectively fight the pathogen, they must </a:t>
            </a:r>
            <a:r>
              <a:rPr lang="en-US" sz="2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increase in number</a:t>
            </a:r>
            <a:r>
              <a:rPr lang="en-US" sz="2100" dirty="0" smtClean="0">
                <a:effectLst/>
              </a:rPr>
              <a:t>.</a:t>
            </a:r>
          </a:p>
          <a:p>
            <a:r>
              <a:rPr lang="en-US" sz="2100" dirty="0" smtClean="0">
                <a:effectLst/>
              </a:rPr>
              <a:t>They do this my </a:t>
            </a:r>
            <a:r>
              <a:rPr lang="en-US" sz="2100" b="1" u="sng" dirty="0" smtClean="0">
                <a:solidFill>
                  <a:srgbClr val="FF0000"/>
                </a:solidFill>
                <a:effectLst/>
              </a:rPr>
              <a:t>mitosis</a:t>
            </a:r>
            <a:r>
              <a:rPr lang="en-US" sz="2100" dirty="0" smtClean="0">
                <a:effectLst/>
              </a:rPr>
              <a:t>, and this is called </a:t>
            </a:r>
            <a:r>
              <a:rPr lang="en-US" sz="2100" b="1" u="sng" dirty="0" smtClean="0">
                <a:solidFill>
                  <a:srgbClr val="F7DF56"/>
                </a:solidFill>
                <a:effectLst/>
              </a:rPr>
              <a:t>CLONAL EXPANSION</a:t>
            </a:r>
            <a:r>
              <a:rPr lang="en-US" sz="2100" dirty="0" smtClean="0">
                <a:effectLst/>
              </a:rPr>
              <a:t>.</a:t>
            </a:r>
            <a:endParaRPr lang="en-GB" sz="2100" dirty="0" smtClean="0">
              <a:effectLst/>
            </a:endParaRP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Screen Shot 2014-02-26 at 20.19.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t="12917"/>
          <a:stretch/>
        </p:blipFill>
        <p:spPr>
          <a:xfrm>
            <a:off x="3347864" y="2636912"/>
            <a:ext cx="2808312" cy="19561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3861048"/>
            <a:ext cx="1584176" cy="648072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or T Lymphocyte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55776" y="3717032"/>
            <a:ext cx="108012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35896" y="4365104"/>
            <a:ext cx="1584176" cy="4320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Antigen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35" idx="0"/>
          </p:cNvCxnSpPr>
          <p:nvPr/>
        </p:nvCxnSpPr>
        <p:spPr>
          <a:xfrm flipH="1" flipV="1">
            <a:off x="4283968" y="3645024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44208" y="3068960"/>
            <a:ext cx="1584176" cy="4320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Pathogen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36096" y="3356992"/>
            <a:ext cx="1224136" cy="2880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1475656" y="2708920"/>
            <a:ext cx="1512168" cy="648072"/>
          </a:xfrm>
          <a:prstGeom prst="wedgeEllipseCallout">
            <a:avLst>
              <a:gd name="adj1" fmla="val 87472"/>
              <a:gd name="adj2" fmla="val 763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Found you!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793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9275"/>
            <a:ext cx="905668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en-GB" sz="1200" smtClean="0"/>
              <a:t>http://www.nobelprize.org/educational/medicine/immunity/immune-detail.html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25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worksheet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6-8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6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3600" dirty="0" smtClean="0"/>
              <a:t>Differentiation of B &amp; T Lymphocytes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Autofit/>
          </a:bodyPr>
          <a:lstStyle/>
          <a:p>
            <a:r>
              <a:rPr lang="en-US" sz="2200" dirty="0" smtClean="0"/>
              <a:t>Now, it is time for the B &amp; T cells to </a:t>
            </a:r>
            <a:r>
              <a:rPr lang="en-US" sz="2200" b="1" i="1" dirty="0" smtClean="0">
                <a:solidFill>
                  <a:srgbClr val="F7DF56"/>
                </a:solidFill>
              </a:rPr>
              <a:t>differentiate</a:t>
            </a:r>
            <a:r>
              <a:rPr lang="en-US" sz="2200" dirty="0"/>
              <a:t> </a:t>
            </a:r>
            <a:r>
              <a:rPr lang="en-US" sz="2200" dirty="0" smtClean="0"/>
              <a:t>(specialise).</a:t>
            </a:r>
          </a:p>
          <a:p>
            <a:endParaRPr lang="en-US" sz="2200" dirty="0">
              <a:effectLst/>
            </a:endParaRPr>
          </a:p>
          <a:p>
            <a:endParaRPr lang="en-US" sz="2200" dirty="0" smtClean="0">
              <a:effectLst/>
            </a:endParaRPr>
          </a:p>
          <a:p>
            <a:endParaRPr lang="en-US" sz="2200" dirty="0">
              <a:effectLst/>
            </a:endParaRPr>
          </a:p>
          <a:p>
            <a:endParaRPr lang="en-US" sz="2200" dirty="0" smtClean="0">
              <a:effectLst/>
            </a:endParaRPr>
          </a:p>
          <a:p>
            <a:endParaRPr lang="en-US" sz="2200" dirty="0">
              <a:effectLst/>
            </a:endParaRPr>
          </a:p>
          <a:p>
            <a:endParaRPr lang="en-US" sz="2200" dirty="0" smtClean="0">
              <a:effectLst/>
            </a:endParaRPr>
          </a:p>
          <a:p>
            <a:endParaRPr lang="en-US" sz="2200" dirty="0">
              <a:effectLst/>
            </a:endParaRPr>
          </a:p>
          <a:p>
            <a:endParaRPr lang="en-US" sz="2200" dirty="0" smtClean="0">
              <a:effectLst/>
            </a:endParaRPr>
          </a:p>
          <a:p>
            <a:endParaRPr lang="en-US" sz="2200" dirty="0">
              <a:effectLst/>
            </a:endParaRPr>
          </a:p>
          <a:p>
            <a:endParaRPr lang="en-US" sz="2200" dirty="0" smtClean="0">
              <a:effectLst/>
            </a:endParaRPr>
          </a:p>
          <a:p>
            <a:r>
              <a:rPr lang="en-US" sz="2200" dirty="0" smtClean="0">
                <a:effectLst/>
              </a:rPr>
              <a:t>The cells above play many roles in fighting off the pathogen.</a:t>
            </a:r>
          </a:p>
          <a:p>
            <a:r>
              <a:rPr lang="en-US" sz="2200" dirty="0" smtClean="0">
                <a:effectLst/>
              </a:rPr>
              <a:t>The next couple of slides explain what their roles are.</a:t>
            </a:r>
            <a:endParaRPr lang="en-GB" sz="2200" dirty="0" smtClean="0">
              <a:effectLst/>
            </a:endParaRP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395536" y="2060848"/>
            <a:ext cx="4680520" cy="2664296"/>
            <a:chOff x="395536" y="1772816"/>
            <a:chExt cx="4680520" cy="266429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43608" y="2780928"/>
              <a:ext cx="0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627784" y="2852936"/>
              <a:ext cx="0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283968" y="2780928"/>
              <a:ext cx="0" cy="7200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395536" y="3212976"/>
              <a:ext cx="1296144" cy="12241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T-helper</a:t>
              </a:r>
            </a:p>
            <a:p>
              <a:pPr algn="ctr"/>
              <a:r>
                <a:rPr lang="en-US" sz="2400" dirty="0" smtClean="0"/>
                <a:t>cells 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07704" y="3212976"/>
              <a:ext cx="1296144" cy="12241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T-killer cells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627784" y="2132856"/>
              <a:ext cx="0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19872" y="3212976"/>
              <a:ext cx="1656184" cy="12241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T-memory</a:t>
              </a:r>
            </a:p>
            <a:p>
              <a:pPr algn="ctr"/>
              <a:r>
                <a:rPr lang="en-US" sz="2400" dirty="0" smtClean="0"/>
                <a:t>cells </a:t>
              </a:r>
              <a:endParaRPr lang="en-US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43608" y="2780928"/>
              <a:ext cx="32403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331640" y="1772816"/>
              <a:ext cx="2520280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T</a:t>
              </a:r>
              <a:r>
                <a:rPr lang="en-US" sz="2400" dirty="0" smtClean="0"/>
                <a:t> </a:t>
              </a:r>
              <a:r>
                <a:rPr lang="en-US" sz="2400" dirty="0"/>
                <a:t>Lymphocytes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52120" y="2060848"/>
            <a:ext cx="3168352" cy="2664296"/>
            <a:chOff x="5652120" y="1772816"/>
            <a:chExt cx="3168352" cy="266429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6372200" y="2780928"/>
              <a:ext cx="0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00392" y="2780928"/>
              <a:ext cx="0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308304" y="2132856"/>
              <a:ext cx="0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940152" y="1772816"/>
              <a:ext cx="2520280" cy="5760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  <a:r>
                <a:rPr lang="en-US" sz="2400" dirty="0"/>
                <a:t> Lymphocytes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52120" y="3212976"/>
              <a:ext cx="1296144" cy="12241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Plasma Cells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64288" y="3212976"/>
              <a:ext cx="1656184" cy="12241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B-memory Cells</a:t>
              </a:r>
              <a:endParaRPr lang="en-US" sz="2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72200" y="2780928"/>
              <a:ext cx="1728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www.nobelprize.org/educational/medicine/immunity/images/detail/fig14_hel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1" y="4725144"/>
            <a:ext cx="742314" cy="63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C:\Users\Jane\AppData\Local\Microsoft\Windows\Temporary Internet Files\Content.IE5\SQ3062M8\MC9000131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39" y="4725144"/>
            <a:ext cx="870247" cy="63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7809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What do T Lymphocytes differentiate into?</a:t>
            </a:r>
            <a:endParaRPr lang="en-GB" sz="3600" b="1" u="sng" dirty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908720"/>
            <a:ext cx="8352928" cy="1785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b="1" u="sng" dirty="0" smtClean="0"/>
              <a:t>T-killer Cells</a:t>
            </a:r>
          </a:p>
          <a:p>
            <a:r>
              <a:rPr lang="en-GB" sz="2200" dirty="0" smtClean="0"/>
              <a:t>Their job is quite simple:</a:t>
            </a:r>
          </a:p>
          <a:p>
            <a:endParaRPr lang="en-GB" sz="2200" dirty="0" smtClean="0"/>
          </a:p>
          <a:p>
            <a:r>
              <a:rPr lang="en-GB" sz="2200" b="1" dirty="0" smtClean="0">
                <a:solidFill>
                  <a:srgbClr val="FFC000"/>
                </a:solidFill>
              </a:rPr>
              <a:t>Find and </a:t>
            </a:r>
            <a:r>
              <a:rPr lang="en-GB" sz="2200" b="1" i="1" u="sng" dirty="0" smtClean="0">
                <a:solidFill>
                  <a:srgbClr val="FFC000"/>
                </a:solidFill>
              </a:rPr>
              <a:t>kill</a:t>
            </a:r>
            <a:r>
              <a:rPr lang="en-GB" sz="2200" b="1" dirty="0" smtClean="0">
                <a:solidFill>
                  <a:srgbClr val="FFC000"/>
                </a:solidFill>
              </a:rPr>
              <a:t> </a:t>
            </a:r>
            <a:r>
              <a:rPr lang="en-GB" sz="2200" b="1" u="sng" dirty="0" smtClean="0">
                <a:solidFill>
                  <a:srgbClr val="FFC000"/>
                </a:solidFill>
              </a:rPr>
              <a:t>cells</a:t>
            </a:r>
            <a:r>
              <a:rPr lang="en-GB" sz="2200" b="1" dirty="0" smtClean="0">
                <a:solidFill>
                  <a:srgbClr val="FFC000"/>
                </a:solidFill>
              </a:rPr>
              <a:t> infected with</a:t>
            </a:r>
          </a:p>
          <a:p>
            <a:r>
              <a:rPr lang="en-GB" sz="2200" b="1" dirty="0" smtClean="0">
                <a:solidFill>
                  <a:srgbClr val="FFC000"/>
                </a:solidFill>
              </a:rPr>
              <a:t>the pathogen</a:t>
            </a:r>
            <a:r>
              <a:rPr lang="en-GB" sz="2200" dirty="0" smtClean="0">
                <a:solidFill>
                  <a:srgbClr val="FFC000"/>
                </a:solidFill>
              </a:rPr>
              <a:t>.</a:t>
            </a:r>
            <a:endParaRPr lang="en-GB" sz="2200" b="1" dirty="0">
              <a:solidFill>
                <a:srgbClr val="FFC000"/>
              </a:solidFill>
            </a:endParaRPr>
          </a:p>
        </p:txBody>
      </p:sp>
      <p:sp>
        <p:nvSpPr>
          <p:cNvPr id="5122" name="AutoShape 2" descr="https://encrypted-tbn2.gstatic.com/images?q=tbn:ANd9GcTYn8s3dkRSOZRNSHcPEfwllInBgPW7F0yroqRe-DGWcNb4Xe7X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https://encrypted-tbn2.gstatic.com/images?q=tbn:ANd9GcTYn8s3dkRSOZRNSHcPEfwllInBgPW7F0yroqRe-DGWcNb4Xe7X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6" name="AutoShape 6" descr="https://encrypted-tbn3.gstatic.com/images?q=tbn:ANd9GcQZJWlpYuO3C0IZQhOHgaf5X4ZhOp43ifaLTELGn5EiZWwFxFG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tkiller.jpg"/>
          <p:cNvPicPr>
            <a:picLocks noChangeAspect="1"/>
          </p:cNvPicPr>
          <p:nvPr/>
        </p:nvPicPr>
        <p:blipFill>
          <a:blip r:embed="rId2" cstate="print"/>
          <a:srcRect r="-245" b="18940"/>
          <a:stretch>
            <a:fillRect/>
          </a:stretch>
        </p:blipFill>
        <p:spPr>
          <a:xfrm>
            <a:off x="5123284" y="1052736"/>
            <a:ext cx="3481164" cy="1540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2852936"/>
            <a:ext cx="8352928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b="1" u="sng" dirty="0" smtClean="0"/>
              <a:t>T-memory Cells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These cells </a:t>
            </a:r>
            <a:r>
              <a:rPr lang="en-GB" sz="2200" i="1" dirty="0" smtClean="0">
                <a:solidFill>
                  <a:srgbClr val="FFC000"/>
                </a:solidFill>
              </a:rPr>
              <a:t>remain in the blood</a:t>
            </a:r>
            <a:r>
              <a:rPr lang="en-GB" sz="2200" dirty="0" smtClean="0">
                <a:solidFill>
                  <a:schemeClr val="tx1"/>
                </a:solidFill>
              </a:rPr>
              <a:t> for a very long time.</a:t>
            </a:r>
          </a:p>
          <a:p>
            <a:endParaRPr lang="en-GB" sz="2200" dirty="0" smtClean="0">
              <a:solidFill>
                <a:schemeClr val="tx1"/>
              </a:solidFill>
            </a:endParaRPr>
          </a:p>
          <a:p>
            <a:r>
              <a:rPr lang="en-GB" sz="2200" dirty="0" smtClean="0">
                <a:solidFill>
                  <a:schemeClr val="tx1"/>
                </a:solidFill>
              </a:rPr>
              <a:t>They carry receptors for the pathogen and speed up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The immune response if the body is infected by the</a:t>
            </a:r>
          </a:p>
          <a:p>
            <a:r>
              <a:rPr lang="en-GB" sz="2200" dirty="0">
                <a:solidFill>
                  <a:schemeClr val="tx1"/>
                </a:solidFill>
              </a:rPr>
              <a:t>s</a:t>
            </a:r>
            <a:r>
              <a:rPr lang="en-GB" sz="2200" dirty="0" smtClean="0">
                <a:solidFill>
                  <a:schemeClr val="tx1"/>
                </a:solidFill>
              </a:rPr>
              <a:t>ame </a:t>
            </a:r>
            <a:r>
              <a:rPr lang="en-GB" sz="2200" dirty="0" smtClean="0">
                <a:solidFill>
                  <a:schemeClr val="tx1"/>
                </a:solidFill>
              </a:rPr>
              <a:t>pathogen again.</a:t>
            </a:r>
            <a:endParaRPr lang="en-GB" sz="2200" dirty="0">
              <a:solidFill>
                <a:schemeClr val="tx1"/>
              </a:solidFill>
            </a:endParaRPr>
          </a:p>
        </p:txBody>
      </p:sp>
      <p:pic>
        <p:nvPicPr>
          <p:cNvPr id="10" name="Picture 9" descr="immune picture.gif"/>
          <p:cNvPicPr>
            <a:picLocks noChangeAspect="1"/>
          </p:cNvPicPr>
          <p:nvPr/>
        </p:nvPicPr>
        <p:blipFill>
          <a:blip r:embed="rId3" cstate="print"/>
          <a:srcRect l="56793" t="69950" r="21129" b="13250"/>
          <a:stretch>
            <a:fillRect/>
          </a:stretch>
        </p:blipFill>
        <p:spPr>
          <a:xfrm>
            <a:off x="7164288" y="3080038"/>
            <a:ext cx="1512168" cy="1861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288" y="2924944"/>
            <a:ext cx="1224136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b="1" i="1" dirty="0" smtClean="0">
                <a:solidFill>
                  <a:schemeClr val="bg1"/>
                </a:solidFill>
              </a:rPr>
              <a:t>Later that year...</a:t>
            </a:r>
            <a:endParaRPr lang="en-GB" sz="105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179839"/>
            <a:ext cx="619268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b="1" u="sng" dirty="0" smtClean="0"/>
              <a:t>T-helper Cells</a:t>
            </a:r>
          </a:p>
          <a:p>
            <a:r>
              <a:rPr lang="en-GB" sz="2200" dirty="0" smtClean="0"/>
              <a:t>These cells are </a:t>
            </a:r>
            <a:r>
              <a:rPr lang="en-GB" sz="2200" b="1" i="1" dirty="0" smtClean="0">
                <a:solidFill>
                  <a:srgbClr val="FFC000"/>
                </a:solidFill>
              </a:rPr>
              <a:t>messengers</a:t>
            </a:r>
            <a:r>
              <a:rPr lang="en-GB" sz="2200" dirty="0" smtClean="0"/>
              <a:t>, and they </a:t>
            </a:r>
          </a:p>
          <a:p>
            <a:r>
              <a:rPr lang="en-GB" sz="2200" dirty="0" smtClean="0"/>
              <a:t>stimulate </a:t>
            </a:r>
            <a:r>
              <a:rPr lang="en-GB" sz="2200" b="1" dirty="0" smtClean="0">
                <a:solidFill>
                  <a:srgbClr val="FFC000"/>
                </a:solidFill>
              </a:rPr>
              <a:t>B cells </a:t>
            </a:r>
            <a:r>
              <a:rPr lang="en-GB" sz="2200" dirty="0" smtClean="0"/>
              <a:t>to develop</a:t>
            </a:r>
          </a:p>
        </p:txBody>
      </p:sp>
      <p:sp>
        <p:nvSpPr>
          <p:cNvPr id="19" name="Bent-Up Arrow 18"/>
          <p:cNvSpPr/>
          <p:nvPr/>
        </p:nvSpPr>
        <p:spPr>
          <a:xfrm rot="10800000" flipH="1">
            <a:off x="6588224" y="5301208"/>
            <a:ext cx="1440160" cy="1368152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028384" y="5642084"/>
            <a:ext cx="86409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More detail...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968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B cell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 l="11818" t="39454" r="77057" b="52808"/>
          <a:stretch>
            <a:fillRect/>
          </a:stretch>
        </p:blipFill>
        <p:spPr bwMode="auto">
          <a:xfrm>
            <a:off x="3635896" y="2996952"/>
            <a:ext cx="1368152" cy="15391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C000"/>
                </a:solidFill>
              </a:rPr>
              <a:t>T-helper cells release chemicals called </a:t>
            </a:r>
            <a:r>
              <a:rPr lang="en-GB" sz="2400" b="1" i="1" u="sng" dirty="0" smtClean="0">
                <a:solidFill>
                  <a:srgbClr val="FFC000"/>
                </a:solidFill>
              </a:rPr>
              <a:t>cytokines (chemical message)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smtClean="0">
                <a:solidFill>
                  <a:srgbClr val="FFC000"/>
                </a:solidFill>
              </a:rPr>
              <a:t>which stimulate the differentiation of B lymphocytes...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5010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T-helper release </a:t>
            </a:r>
            <a:r>
              <a:rPr lang="en-GB" b="1" i="1" dirty="0" smtClean="0"/>
              <a:t>cytokines</a:t>
            </a:r>
            <a:endParaRPr lang="en-GB" dirty="0"/>
          </a:p>
        </p:txBody>
      </p:sp>
      <p:sp>
        <p:nvSpPr>
          <p:cNvPr id="8" name="4-Point Star 7"/>
          <p:cNvSpPr/>
          <p:nvPr/>
        </p:nvSpPr>
        <p:spPr>
          <a:xfrm rot="1666750">
            <a:off x="899592" y="1844824"/>
            <a:ext cx="432048" cy="432048"/>
          </a:xfrm>
          <a:prstGeom prst="star4">
            <a:avLst/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4-Point Star 8"/>
          <p:cNvSpPr/>
          <p:nvPr/>
        </p:nvSpPr>
        <p:spPr>
          <a:xfrm rot="20465892">
            <a:off x="1623448" y="1848600"/>
            <a:ext cx="432048" cy="432048"/>
          </a:xfrm>
          <a:prstGeom prst="star4">
            <a:avLst/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4-Point Star 9"/>
          <p:cNvSpPr/>
          <p:nvPr/>
        </p:nvSpPr>
        <p:spPr>
          <a:xfrm rot="20465892">
            <a:off x="741900" y="2479218"/>
            <a:ext cx="432048" cy="432048"/>
          </a:xfrm>
          <a:prstGeom prst="star4">
            <a:avLst/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4-Point Star 10"/>
          <p:cNvSpPr/>
          <p:nvPr/>
        </p:nvSpPr>
        <p:spPr>
          <a:xfrm rot="2438966">
            <a:off x="1678003" y="2407211"/>
            <a:ext cx="432048" cy="432048"/>
          </a:xfrm>
          <a:prstGeom prst="star4">
            <a:avLst/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4-Point Star 11"/>
          <p:cNvSpPr/>
          <p:nvPr/>
        </p:nvSpPr>
        <p:spPr>
          <a:xfrm rot="2438966">
            <a:off x="1204216" y="2797520"/>
            <a:ext cx="432048" cy="432048"/>
          </a:xfrm>
          <a:prstGeom prst="star4">
            <a:avLst/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4-Point Star 12"/>
          <p:cNvSpPr/>
          <p:nvPr/>
        </p:nvSpPr>
        <p:spPr>
          <a:xfrm rot="2438966">
            <a:off x="2068312" y="2869529"/>
            <a:ext cx="432048" cy="432048"/>
          </a:xfrm>
          <a:prstGeom prst="star4">
            <a:avLst/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843808" y="45811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clonally selected B-lymphocyte</a:t>
            </a:r>
            <a:endParaRPr lang="en-GB" dirty="0"/>
          </a:p>
        </p:txBody>
      </p:sp>
      <p:sp>
        <p:nvSpPr>
          <p:cNvPr id="16" name="4-Point Star 15"/>
          <p:cNvSpPr/>
          <p:nvPr/>
        </p:nvSpPr>
        <p:spPr>
          <a:xfrm rot="20465892">
            <a:off x="3406196" y="2002516"/>
            <a:ext cx="432048" cy="432048"/>
          </a:xfrm>
          <a:prstGeom prst="star4">
            <a:avLst/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llustration"/>
          <p:cNvPicPr>
            <a:picLocks noChangeAspect="1" noChangeArrowheads="1"/>
          </p:cNvPicPr>
          <p:nvPr/>
        </p:nvPicPr>
        <p:blipFill>
          <a:blip r:embed="rId3" cstate="print"/>
          <a:srcRect l="35231" t="61534" r="44218" b="12094"/>
          <a:stretch>
            <a:fillRect/>
          </a:stretch>
        </p:blipFill>
        <p:spPr bwMode="auto">
          <a:xfrm flipH="1">
            <a:off x="611559" y="1556792"/>
            <a:ext cx="2100233" cy="1800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51922" y="20161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 Cytokine</a:t>
            </a:r>
            <a:endParaRPr lang="en-GB" dirty="0"/>
          </a:p>
        </p:txBody>
      </p:sp>
      <p:pic>
        <p:nvPicPr>
          <p:cNvPr id="18" name="Picture 2" descr="B cells"/>
          <p:cNvPicPr>
            <a:picLocks noChangeAspect="1" noChangeArrowheads="1"/>
          </p:cNvPicPr>
          <p:nvPr/>
        </p:nvPicPr>
        <p:blipFill>
          <a:blip r:embed="rId2" cstate="print"/>
          <a:srcRect l="25689" t="34033" r="64036" b="58707"/>
          <a:stretch>
            <a:fillRect/>
          </a:stretch>
        </p:blipFill>
        <p:spPr bwMode="auto">
          <a:xfrm>
            <a:off x="6876256" y="1700808"/>
            <a:ext cx="1368152" cy="1563602"/>
          </a:xfrm>
          <a:prstGeom prst="rect">
            <a:avLst/>
          </a:prstGeom>
          <a:noFill/>
        </p:spPr>
      </p:pic>
      <p:pic>
        <p:nvPicPr>
          <p:cNvPr id="19" name="Picture 2" descr="B cells"/>
          <p:cNvPicPr>
            <a:picLocks noChangeAspect="1" noChangeArrowheads="1"/>
          </p:cNvPicPr>
          <p:nvPr/>
        </p:nvPicPr>
        <p:blipFill>
          <a:blip r:embed="rId2" cstate="print"/>
          <a:srcRect l="26156" t="43398" r="63635" b="49548"/>
          <a:stretch>
            <a:fillRect/>
          </a:stretch>
        </p:blipFill>
        <p:spPr bwMode="auto">
          <a:xfrm>
            <a:off x="6876256" y="4077072"/>
            <a:ext cx="1352992" cy="151216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516216" y="3284984"/>
            <a:ext cx="208823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FFC000"/>
                </a:solidFill>
              </a:rPr>
              <a:t>Plasma Cells</a:t>
            </a:r>
            <a:endParaRPr lang="en-GB" sz="2400" b="1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6" y="5589240"/>
            <a:ext cx="20882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FFC000"/>
                </a:solidFill>
              </a:rPr>
              <a:t>B-memory Cells</a:t>
            </a:r>
            <a:endParaRPr lang="en-GB" sz="2400" b="1" i="1" dirty="0">
              <a:solidFill>
                <a:srgbClr val="FFC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76056" y="2780928"/>
            <a:ext cx="1656184" cy="7920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76056" y="4077072"/>
            <a:ext cx="1728192" cy="8640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95 0.01226 L 0.14774 0.0185 L 0.18316 0.02868 L 0.20625 0.05319 L 0.23697 0.10453 L 0.26927 0.17623 L 0.33072 0.21508 " pathEditMode="relative" ptsTypes="AAAA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927 0.09205 L 0.14913 0.1945 L 0.24306 0.2315 L 0.27379 0.25208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16 0.08603 L 0.09219 0.14546 L 0.25225 0.21924 L 0.37378 0.22525 " pathEditMode="relative" ptsTypes="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455 0.12095 L 0.16614 0.19265 L 0.29219 0.17623 " pathEditMode="relative" ptsTypes="AA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35 0.11263 L 0.22621 0.17808 L 0.29687 0.14339 " pathEditMode="relative" ptsTypes="AA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069 0.02868 L 0.13836 0.10037 L 0.23072 0.05528 " pathEditMode="relative" ptsTypes="AA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/>
      <p:bldP spid="16" grpId="0" animBg="1"/>
      <p:bldP spid="17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The T killer cells: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240360"/>
          </a:xfrm>
        </p:spPr>
        <p:txBody>
          <a:bodyPr>
            <a:noAutofit/>
          </a:bodyPr>
          <a:lstStyle/>
          <a:p>
            <a:pPr algn="ctr"/>
            <a:r>
              <a:rPr lang="en-GB" sz="2000" dirty="0" smtClean="0"/>
              <a:t>Destroy </a:t>
            </a:r>
            <a:r>
              <a:rPr lang="en-GB" sz="2000" b="1" dirty="0" smtClean="0">
                <a:solidFill>
                  <a:srgbClr val="FF0000"/>
                </a:solidFill>
              </a:rPr>
              <a:t>ANY cells </a:t>
            </a:r>
            <a:r>
              <a:rPr lang="en-GB" sz="2000" dirty="0" smtClean="0"/>
              <a:t>with non self antigens on cell surface membrane</a:t>
            </a:r>
            <a:r>
              <a:rPr lang="en-GB" sz="2000" dirty="0" smtClean="0"/>
              <a:t>!</a:t>
            </a:r>
            <a:r>
              <a:rPr lang="en-GB" sz="2000" dirty="0"/>
              <a:t> </a:t>
            </a:r>
            <a:endParaRPr lang="en-GB" sz="2000" dirty="0" smtClean="0"/>
          </a:p>
          <a:p>
            <a:pPr algn="ctr"/>
            <a:r>
              <a:rPr lang="en-GB" sz="2000" dirty="0" smtClean="0"/>
              <a:t>Body </a:t>
            </a:r>
            <a:r>
              <a:rPr lang="en-GB" sz="2000" dirty="0"/>
              <a:t>cells with pathogens: viruses/bacteria</a:t>
            </a:r>
          </a:p>
          <a:p>
            <a:pPr algn="ctr"/>
            <a:r>
              <a:rPr lang="en-GB" sz="2000" dirty="0"/>
              <a:t>Transplant tissue!</a:t>
            </a:r>
          </a:p>
          <a:p>
            <a:pPr algn="ctr"/>
            <a:r>
              <a:rPr lang="en-GB" sz="2000" dirty="0"/>
              <a:t>Cancer cells</a:t>
            </a:r>
            <a:r>
              <a:rPr lang="en-GB" sz="2000" dirty="0" smtClean="0"/>
              <a:t>!</a:t>
            </a:r>
          </a:p>
          <a:p>
            <a:pPr algn="ctr"/>
            <a:r>
              <a:rPr lang="en-GB" sz="2000" dirty="0" smtClean="0"/>
              <a:t>HOW?</a:t>
            </a:r>
          </a:p>
          <a:p>
            <a:pPr algn="ctr"/>
            <a:r>
              <a:rPr lang="en-GB" sz="2000" dirty="0"/>
              <a:t>T killer cell releases chemicals causes pores to form in cell =</a:t>
            </a:r>
            <a:r>
              <a:rPr lang="en-GB" sz="2000" b="1" dirty="0"/>
              <a:t> </a:t>
            </a:r>
            <a:r>
              <a:rPr lang="en-GB" sz="2000" b="1" dirty="0" err="1"/>
              <a:t>lysis</a:t>
            </a:r>
            <a:endParaRPr lang="en-US" sz="2000" dirty="0"/>
          </a:p>
          <a:p>
            <a:pPr algn="ctr"/>
            <a:r>
              <a:rPr lang="en-GB" sz="2000" dirty="0" smtClean="0"/>
              <a:t>Cell is destroyed and pathogen released which can be marked by antibodies</a:t>
            </a:r>
          </a:p>
          <a:p>
            <a:pPr algn="ctr"/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debris</a:t>
            </a:r>
            <a:r>
              <a:rPr lang="en-GB" sz="2000" dirty="0"/>
              <a:t> from cell </a:t>
            </a:r>
            <a:r>
              <a:rPr lang="en-GB" sz="2000" dirty="0" err="1"/>
              <a:t>lysis</a:t>
            </a:r>
            <a:r>
              <a:rPr lang="en-GB" sz="2000" dirty="0"/>
              <a:t> by T killer cells is cleared away by </a:t>
            </a:r>
            <a:r>
              <a:rPr lang="en-GB" sz="2000" dirty="0">
                <a:solidFill>
                  <a:srgbClr val="FF0000"/>
                </a:solidFill>
              </a:rPr>
              <a:t>macrophages.</a:t>
            </a:r>
          </a:p>
          <a:p>
            <a:pPr algn="ctr"/>
            <a:r>
              <a:rPr lang="en-GB" sz="2000" dirty="0" smtClean="0"/>
              <a:t> </a:t>
            </a:r>
            <a:endParaRPr lang="en-GB" sz="2000" dirty="0" smtClean="0"/>
          </a:p>
        </p:txBody>
      </p:sp>
      <p:pic>
        <p:nvPicPr>
          <p:cNvPr id="27652" name="Picture 2" descr="Killer 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01345"/>
            <a:ext cx="3883502" cy="212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ttp://www.scq.ubc.ca/wp-content/uploads/2011/01/ddm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32337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worksheet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525963"/>
          </a:xfrm>
        </p:spPr>
        <p:txBody>
          <a:bodyPr/>
          <a:lstStyle/>
          <a:p>
            <a:r>
              <a:rPr lang="en-GB" dirty="0" smtClean="0"/>
              <a:t>9-10</a:t>
            </a:r>
          </a:p>
          <a:p>
            <a:endParaRPr lang="en-GB" dirty="0"/>
          </a:p>
          <a:p>
            <a:r>
              <a:rPr lang="en-GB" dirty="0" smtClean="0"/>
              <a:t>The T cell response is known as the cellular </a:t>
            </a:r>
            <a:r>
              <a:rPr lang="en-GB" b="1" u="sng" dirty="0" smtClean="0"/>
              <a:t>(cell mediated) </a:t>
            </a:r>
            <a:r>
              <a:rPr lang="en-GB" dirty="0" smtClean="0"/>
              <a:t>response</a:t>
            </a:r>
          </a:p>
          <a:p>
            <a:r>
              <a:rPr lang="en-GB" dirty="0" smtClean="0"/>
              <a:t>The B cell response is known as the </a:t>
            </a:r>
            <a:r>
              <a:rPr lang="en-GB" b="1" dirty="0" err="1"/>
              <a:t>h</a:t>
            </a:r>
            <a:r>
              <a:rPr lang="en-GB" b="1" dirty="0" err="1" smtClean="0"/>
              <a:t>umoral</a:t>
            </a:r>
            <a:r>
              <a:rPr lang="en-GB" b="1" dirty="0" smtClean="0"/>
              <a:t> response</a:t>
            </a:r>
            <a:endParaRPr lang="en-GB" b="1" dirty="0"/>
          </a:p>
        </p:txBody>
      </p:sp>
      <p:pic>
        <p:nvPicPr>
          <p:cNvPr id="2050" name="Picture 2" descr="http://web.stanford.edu/class/humbio153/ImmuneEvasion/images/clip_image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0676"/>
            <a:ext cx="4600663" cy="37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 </a:t>
            </a:r>
            <a:r>
              <a:rPr lang="en-GB" dirty="0" smtClean="0"/>
              <a:t>Question January 2011</a:t>
            </a:r>
            <a:br>
              <a:rPr lang="en-GB" dirty="0" smtClean="0"/>
            </a:br>
            <a:r>
              <a:rPr lang="en-GB" sz="3600" i="1" dirty="0" smtClean="0">
                <a:solidFill>
                  <a:srgbClr val="FF0000"/>
                </a:solidFill>
              </a:rPr>
              <a:t>Linking the learning…</a:t>
            </a:r>
            <a:endParaRPr lang="en-GB" sz="3600" i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When an infection occurs, some lymphocytes produce cell signalling molecules called cytokines. These cytokines stimulate specific groups of B Lymphocytes to divide.</a:t>
            </a:r>
          </a:p>
          <a:p>
            <a:pPr>
              <a:buNone/>
            </a:pPr>
            <a:r>
              <a:rPr lang="en-GB" dirty="0" smtClean="0"/>
              <a:t>Describe how cytokine molecules can stimulate specific groups of B lymphocytes to divide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3 marks – 3 minutes</a:t>
            </a:r>
          </a:p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b="1" dirty="0" smtClean="0">
                <a:solidFill>
                  <a:srgbClr val="FF0000"/>
                </a:solidFill>
              </a:rPr>
              <a:t>ndividually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0" name="AutoShape 2" descr="http://www.sclerodermasociety.co.uk/userfiles/ski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3600" b="1" u="sng" dirty="0" smtClean="0"/>
              <a:t>What do B Lymphocytes differentiate into? </a:t>
            </a:r>
            <a:endParaRPr lang="en-GB" sz="3600" b="1" u="sng" dirty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1067832"/>
            <a:ext cx="8352928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b="1" u="sng" dirty="0" smtClean="0"/>
              <a:t>Plasma Cells</a:t>
            </a:r>
          </a:p>
          <a:p>
            <a:r>
              <a:rPr lang="en-GB" sz="2200" dirty="0" smtClean="0"/>
              <a:t>These cells flow around the blood and </a:t>
            </a:r>
            <a:r>
              <a:rPr lang="en-GB" sz="2200" i="1" dirty="0" smtClean="0">
                <a:solidFill>
                  <a:srgbClr val="FFC000"/>
                </a:solidFill>
              </a:rPr>
              <a:t>manufacture and release</a:t>
            </a:r>
            <a:r>
              <a:rPr lang="en-GB" sz="2200" b="1" i="1" dirty="0" smtClean="0">
                <a:solidFill>
                  <a:srgbClr val="FFC000"/>
                </a:solidFill>
              </a:rPr>
              <a:t> </a:t>
            </a:r>
            <a:r>
              <a:rPr lang="en-GB" sz="2200" b="1" i="1" u="sng" dirty="0" smtClean="0">
                <a:solidFill>
                  <a:srgbClr val="FFC000"/>
                </a:solidFill>
              </a:rPr>
              <a:t>antibodies</a:t>
            </a:r>
            <a:r>
              <a:rPr lang="en-GB" sz="2200" dirty="0" smtClean="0"/>
              <a:t>.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B cells"/>
          <p:cNvPicPr>
            <a:picLocks noChangeAspect="1" noChangeArrowheads="1"/>
          </p:cNvPicPr>
          <p:nvPr/>
        </p:nvPicPr>
        <p:blipFill>
          <a:blip r:embed="rId2" cstate="print"/>
          <a:srcRect l="55782" t="37209" r="8988" b="48270"/>
          <a:stretch>
            <a:fillRect/>
          </a:stretch>
        </p:blipFill>
        <p:spPr bwMode="auto">
          <a:xfrm>
            <a:off x="6300192" y="1892829"/>
            <a:ext cx="2304256" cy="15361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2420888"/>
            <a:ext cx="475252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Antibodies are </a:t>
            </a:r>
            <a:r>
              <a:rPr lang="en-GB" sz="2000" i="1" u="sng" dirty="0" smtClean="0">
                <a:solidFill>
                  <a:schemeClr val="bg1"/>
                </a:solidFill>
              </a:rPr>
              <a:t>proteins</a:t>
            </a:r>
            <a:r>
              <a:rPr lang="en-GB" sz="2000" dirty="0" smtClean="0">
                <a:solidFill>
                  <a:schemeClr val="bg1"/>
                </a:solidFill>
              </a:rPr>
              <a:t> specific to the antigen of a pathogen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861049"/>
            <a:ext cx="8352928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b="1" u="sng" dirty="0" smtClean="0"/>
              <a:t>B-memory Cells </a:t>
            </a:r>
          </a:p>
          <a:p>
            <a:r>
              <a:rPr lang="en-GB" sz="2200" dirty="0" smtClean="0"/>
              <a:t>These are similar to T-memory cells.</a:t>
            </a:r>
          </a:p>
          <a:p>
            <a:endParaRPr lang="en-GB" sz="2200" dirty="0" smtClean="0"/>
          </a:p>
          <a:p>
            <a:r>
              <a:rPr lang="en-GB" sz="2200" dirty="0" smtClean="0"/>
              <a:t>If the </a:t>
            </a:r>
            <a:r>
              <a:rPr lang="en-GB" sz="2200" dirty="0" smtClean="0">
                <a:solidFill>
                  <a:srgbClr val="FFC000"/>
                </a:solidFill>
              </a:rPr>
              <a:t>same pathogen </a:t>
            </a:r>
            <a:r>
              <a:rPr lang="en-GB" sz="2200" dirty="0" smtClean="0"/>
              <a:t>invades the </a:t>
            </a:r>
          </a:p>
          <a:p>
            <a:r>
              <a:rPr lang="en-GB" sz="2200" dirty="0" smtClean="0"/>
              <a:t>body again, B-memory cells will </a:t>
            </a:r>
          </a:p>
          <a:p>
            <a:r>
              <a:rPr lang="en-GB" sz="2200" b="1" i="1" dirty="0" smtClean="0">
                <a:solidFill>
                  <a:srgbClr val="FFC000"/>
                </a:solidFill>
              </a:rPr>
              <a:t>rapidly produce antibodies</a:t>
            </a:r>
            <a:r>
              <a:rPr lang="en-GB" sz="2200" dirty="0" smtClean="0"/>
              <a:t> to </a:t>
            </a:r>
          </a:p>
          <a:p>
            <a:r>
              <a:rPr lang="en-GB" sz="2200" dirty="0" smtClean="0"/>
              <a:t>fight the infection.</a:t>
            </a:r>
          </a:p>
        </p:txBody>
      </p:sp>
      <p:pic>
        <p:nvPicPr>
          <p:cNvPr id="9" name="Picture 2" descr="B cells"/>
          <p:cNvPicPr>
            <a:picLocks noChangeAspect="1" noChangeArrowheads="1"/>
          </p:cNvPicPr>
          <p:nvPr/>
        </p:nvPicPr>
        <p:blipFill>
          <a:blip r:embed="rId2" cstate="print"/>
          <a:srcRect l="55782" t="37209" r="8988" b="48270"/>
          <a:stretch>
            <a:fillRect/>
          </a:stretch>
        </p:blipFill>
        <p:spPr bwMode="auto">
          <a:xfrm>
            <a:off x="6588224" y="4869160"/>
            <a:ext cx="2016224" cy="1344150"/>
          </a:xfrm>
          <a:prstGeom prst="rect">
            <a:avLst/>
          </a:prstGeom>
          <a:noFill/>
        </p:spPr>
      </p:pic>
      <p:cxnSp>
        <p:nvCxnSpPr>
          <p:cNvPr id="11" name="Elbow Connector 10"/>
          <p:cNvCxnSpPr/>
          <p:nvPr/>
        </p:nvCxnSpPr>
        <p:spPr>
          <a:xfrm>
            <a:off x="5364088" y="5085184"/>
            <a:ext cx="1224136" cy="792088"/>
          </a:xfrm>
          <a:prstGeom prst="bentConnector3">
            <a:avLst>
              <a:gd name="adj1" fmla="val 33911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B cells"/>
          <p:cNvPicPr>
            <a:picLocks noChangeAspect="1" noChangeArrowheads="1"/>
          </p:cNvPicPr>
          <p:nvPr/>
        </p:nvPicPr>
        <p:blipFill>
          <a:blip r:embed="rId2" cstate="print"/>
          <a:srcRect l="57250" t="70789" r="20731" b="14690"/>
          <a:stretch>
            <a:fillRect/>
          </a:stretch>
        </p:blipFill>
        <p:spPr bwMode="auto">
          <a:xfrm>
            <a:off x="5148064" y="4077072"/>
            <a:ext cx="108012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49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130675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0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worksheet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11-12</a:t>
            </a:r>
          </a:p>
          <a:p>
            <a:endParaRPr lang="en-GB" dirty="0"/>
          </a:p>
          <a:p>
            <a:r>
              <a:rPr lang="en-GB" dirty="0" smtClean="0"/>
              <a:t>Quick review: look at the 2 diagrams page 171 and 173</a:t>
            </a:r>
          </a:p>
          <a:p>
            <a:r>
              <a:rPr lang="en-GB" dirty="0" smtClean="0"/>
              <a:t>Summarise in pairs what you now understand</a:t>
            </a:r>
          </a:p>
          <a:p>
            <a:r>
              <a:rPr lang="en-GB" dirty="0" smtClean="0"/>
              <a:t>Onto white boards identify the main stages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2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691806_aw_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27" y="152209"/>
            <a:ext cx="4760076" cy="61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691806_aw_1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3" y="404662"/>
            <a:ext cx="4176464" cy="56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stages in the immune response: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Infection</a:t>
            </a:r>
            <a:r>
              <a:rPr lang="en-GB" dirty="0" smtClean="0"/>
              <a:t> by pathogen</a:t>
            </a:r>
          </a:p>
          <a:p>
            <a:r>
              <a:rPr lang="en-GB" b="1" dirty="0" smtClean="0"/>
              <a:t>Presentation of antigens</a:t>
            </a:r>
            <a:r>
              <a:rPr lang="en-GB" dirty="0" smtClean="0"/>
              <a:t>: APCs: infected cells/macrophages or in body fluids</a:t>
            </a:r>
          </a:p>
          <a:p>
            <a:r>
              <a:rPr lang="en-GB" b="1" dirty="0" smtClean="0"/>
              <a:t>Clonal selection: </a:t>
            </a:r>
            <a:r>
              <a:rPr lang="en-GB" dirty="0" smtClean="0"/>
              <a:t>selection by APCs of the specific cell</a:t>
            </a:r>
          </a:p>
          <a:p>
            <a:r>
              <a:rPr lang="en-GB" b="1" dirty="0" smtClean="0"/>
              <a:t>Clonal expansion: </a:t>
            </a:r>
            <a:r>
              <a:rPr lang="en-GB" dirty="0" smtClean="0"/>
              <a:t>mitosis</a:t>
            </a:r>
          </a:p>
          <a:p>
            <a:r>
              <a:rPr lang="en-GB" b="1" dirty="0" smtClean="0"/>
              <a:t>Differentiation: </a:t>
            </a:r>
            <a:r>
              <a:rPr lang="en-GB" dirty="0" smtClean="0"/>
              <a:t>B cells</a:t>
            </a:r>
            <a:endParaRPr lang="en-GB" b="1" dirty="0" smtClean="0"/>
          </a:p>
          <a:p>
            <a:r>
              <a:rPr lang="en-GB" b="1" dirty="0" smtClean="0"/>
              <a:t>Action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49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Task: in pairs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Using the text book pages 169-173</a:t>
            </a:r>
          </a:p>
          <a:p>
            <a:r>
              <a:rPr lang="en-GB" dirty="0" smtClean="0"/>
              <a:t>The diagrams given to you</a:t>
            </a:r>
          </a:p>
          <a:p>
            <a:r>
              <a:rPr lang="en-GB" b="1" dirty="0" smtClean="0"/>
              <a:t>PLAYDOH/ Diagrams </a:t>
            </a:r>
            <a:r>
              <a:rPr lang="en-GB" dirty="0" smtClean="0"/>
              <a:t>summarise your understanding in the following stages</a:t>
            </a:r>
          </a:p>
          <a:p>
            <a:pPr marL="550926" indent="-514350">
              <a:buFont typeface="+mj-lt"/>
              <a:buAutoNum type="arabicPeriod"/>
            </a:pPr>
            <a:r>
              <a:rPr lang="en-GB" dirty="0" smtClean="0"/>
              <a:t>Presentation of antigens</a:t>
            </a:r>
          </a:p>
          <a:p>
            <a:pPr marL="550926" indent="-514350">
              <a:buFont typeface="+mj-lt"/>
              <a:buAutoNum type="arabicPeriod"/>
            </a:pPr>
            <a:r>
              <a:rPr lang="en-GB" dirty="0" smtClean="0"/>
              <a:t>Clonal selection of T cells</a:t>
            </a:r>
          </a:p>
          <a:p>
            <a:pPr marL="550926" indent="-514350">
              <a:buFont typeface="+mj-lt"/>
              <a:buAutoNum type="arabicPeriod"/>
            </a:pPr>
            <a:r>
              <a:rPr lang="en-GB" dirty="0" smtClean="0"/>
              <a:t>Clonal expansion of T cells</a:t>
            </a:r>
          </a:p>
          <a:p>
            <a:pPr marL="550926" indent="-514350">
              <a:buFont typeface="+mj-lt"/>
              <a:buAutoNum type="arabicPeriod"/>
            </a:pPr>
            <a:r>
              <a:rPr lang="en-GB" dirty="0"/>
              <a:t>Clonal selection of </a:t>
            </a:r>
            <a:r>
              <a:rPr lang="en-GB" dirty="0" smtClean="0"/>
              <a:t>B cells</a:t>
            </a:r>
            <a:endParaRPr lang="en-GB" dirty="0"/>
          </a:p>
          <a:p>
            <a:pPr marL="550926" indent="-514350">
              <a:buFont typeface="+mj-lt"/>
              <a:buAutoNum type="arabicPeriod"/>
            </a:pPr>
            <a:r>
              <a:rPr lang="en-GB" dirty="0"/>
              <a:t>Clonal expansion of </a:t>
            </a:r>
            <a:r>
              <a:rPr lang="en-GB" dirty="0" smtClean="0"/>
              <a:t>B cells</a:t>
            </a:r>
            <a:endParaRPr lang="en-GB" dirty="0"/>
          </a:p>
          <a:p>
            <a:pPr marL="550926" indent="-51435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7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the exam questions on your task 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are viruses dealt with in the immune response? </a:t>
            </a:r>
            <a:r>
              <a:rPr lang="en-GB" dirty="0" smtClean="0">
                <a:solidFill>
                  <a:srgbClr val="FF0000"/>
                </a:solidFill>
              </a:rPr>
              <a:t>(2 marks)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cells can release </a:t>
            </a:r>
            <a:r>
              <a:rPr lang="en-GB" b="1" dirty="0" smtClean="0">
                <a:solidFill>
                  <a:srgbClr val="FF0000"/>
                </a:solidFill>
              </a:rPr>
              <a:t>interferon</a:t>
            </a:r>
            <a:r>
              <a:rPr lang="en-GB" dirty="0" smtClean="0"/>
              <a:t> which can inhibit virus replication and stimulate the activity of T killer cells</a:t>
            </a:r>
          </a:p>
          <a:p>
            <a:r>
              <a:rPr lang="en-GB" dirty="0" smtClean="0"/>
              <a:t>Viruses invade body cells, these become APCs to enable detection and are destroyed by the </a:t>
            </a:r>
            <a:r>
              <a:rPr lang="en-GB" dirty="0" smtClean="0">
                <a:solidFill>
                  <a:srgbClr val="FF0000"/>
                </a:solidFill>
              </a:rPr>
              <a:t>T killer cells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GB" sz="2800" dirty="0" smtClean="0"/>
              <a:t>2.Explain why the specific immune response is described as specific (4 marks)</a:t>
            </a:r>
            <a:endParaRPr lang="en-GB" sz="2800" dirty="0" smtClean="0"/>
          </a:p>
          <a:p>
            <a:r>
              <a:rPr lang="en-GB" sz="2800" dirty="0" smtClean="0">
                <a:solidFill>
                  <a:srgbClr val="FF0000"/>
                </a:solidFill>
              </a:rPr>
              <a:t>Receptors</a:t>
            </a:r>
            <a:r>
              <a:rPr lang="en-GB" sz="2800" dirty="0" smtClean="0"/>
              <a:t> on </a:t>
            </a:r>
            <a:r>
              <a:rPr lang="en-GB" sz="2800" dirty="0" smtClean="0">
                <a:solidFill>
                  <a:srgbClr val="FF0000"/>
                </a:solidFill>
              </a:rPr>
              <a:t>T cells and B cells </a:t>
            </a:r>
            <a:r>
              <a:rPr lang="en-GB" sz="2800" dirty="0" smtClean="0"/>
              <a:t>have </a:t>
            </a:r>
            <a:r>
              <a:rPr lang="en-GB" sz="2800" dirty="0" smtClean="0">
                <a:solidFill>
                  <a:srgbClr val="FF0000"/>
                </a:solidFill>
              </a:rPr>
              <a:t>complementary shapes </a:t>
            </a:r>
            <a:r>
              <a:rPr lang="en-GB" sz="2800" dirty="0" smtClean="0"/>
              <a:t>for a </a:t>
            </a:r>
            <a:r>
              <a:rPr lang="en-GB" sz="2800" dirty="0" smtClean="0">
                <a:solidFill>
                  <a:srgbClr val="FF0000"/>
                </a:solidFill>
              </a:rPr>
              <a:t>specific antigen.</a:t>
            </a:r>
          </a:p>
          <a:p>
            <a:r>
              <a:rPr lang="en-GB" sz="2800" dirty="0" smtClean="0"/>
              <a:t>Once activated, B cells produce </a:t>
            </a:r>
            <a:r>
              <a:rPr lang="en-GB" sz="2800" dirty="0" smtClean="0">
                <a:solidFill>
                  <a:srgbClr val="FF0000"/>
                </a:solidFill>
              </a:rPr>
              <a:t>antibodies</a:t>
            </a:r>
            <a:r>
              <a:rPr lang="en-GB" sz="2800" dirty="0" smtClean="0"/>
              <a:t> which bind only with the </a:t>
            </a:r>
            <a:r>
              <a:rPr lang="en-GB" sz="2800" dirty="0" smtClean="0">
                <a:solidFill>
                  <a:srgbClr val="FF0000"/>
                </a:solidFill>
              </a:rPr>
              <a:t>specific complementary antigen</a:t>
            </a:r>
            <a:r>
              <a:rPr lang="en-GB" sz="2800" dirty="0" smtClean="0"/>
              <a:t>. </a:t>
            </a:r>
          </a:p>
          <a:p>
            <a:r>
              <a:rPr lang="en-GB" sz="2800" dirty="0" smtClean="0"/>
              <a:t>T killer cells only lyse cells presenting the </a:t>
            </a:r>
            <a:r>
              <a:rPr lang="en-GB" sz="2800" dirty="0" smtClean="0">
                <a:solidFill>
                  <a:srgbClr val="FF0000"/>
                </a:solidFill>
              </a:rPr>
              <a:t>antigen complimentary </a:t>
            </a:r>
            <a:r>
              <a:rPr lang="en-GB" sz="2800" dirty="0" smtClean="0"/>
              <a:t>to the T cell’s receptor.</a:t>
            </a:r>
          </a:p>
          <a:p>
            <a:r>
              <a:rPr lang="en-GB" sz="2800" dirty="0" smtClean="0"/>
              <a:t>Due to the recognition of antigens by complementary receptors on T and B cells, the specific immune response will result in destruction of only the specific antigen that activated the response.</a:t>
            </a:r>
          </a:p>
        </p:txBody>
      </p:sp>
    </p:spTree>
    <p:extLst>
      <p:ext uri="{BB962C8B-B14F-4D97-AF65-F5344CB8AC3E}">
        <p14:creationId xmlns:p14="http://schemas.microsoft.com/office/powerpoint/2010/main" val="11140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LO: Describe the structure of T lymphocytes and B lymphocytes</a:t>
            </a:r>
            <a:endParaRPr lang="en-GB" sz="3200" dirty="0" smtClean="0"/>
          </a:p>
          <a:p>
            <a:r>
              <a:rPr lang="en-GB" sz="3200" dirty="0" smtClean="0"/>
              <a:t>Describe the mode </a:t>
            </a:r>
            <a:r>
              <a:rPr lang="en-GB" sz="3200" dirty="0"/>
              <a:t>of action of T lymphocytes and B </a:t>
            </a:r>
            <a:r>
              <a:rPr lang="en-GB" sz="3200" dirty="0" smtClean="0"/>
              <a:t>lymphocytes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Describe the role of memory cells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dirty="0" smtClean="0"/>
              <a:t>Describe the </a:t>
            </a:r>
            <a:r>
              <a:rPr lang="en-GB" sz="3200" dirty="0"/>
              <a:t>significance of </a:t>
            </a:r>
            <a:r>
              <a:rPr lang="en-GB" sz="3200" b="1" dirty="0"/>
              <a:t>cell signalling</a:t>
            </a:r>
            <a:r>
              <a:rPr lang="en-GB" sz="3200" dirty="0"/>
              <a:t>.</a:t>
            </a:r>
          </a:p>
          <a:p>
            <a:endParaRPr lang="en-GB" dirty="0"/>
          </a:p>
        </p:txBody>
      </p:sp>
      <p:pic>
        <p:nvPicPr>
          <p:cNvPr id="1026" name="Picture 2" descr="C:\Users\Jane\AppData\Local\Microsoft\Windows\INetCache\IE\11FOCOC2\tick-button-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908720" cy="908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6" name="Picture 2" descr="C:\Users\Jane\AppData\Local\Microsoft\Windows\INetCache\IE\11FOCOC2\tick-button-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11" y="2780928"/>
            <a:ext cx="908720" cy="908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7" name="Picture 2" descr="C:\Users\Jane\AppData\Local\Microsoft\Windows\INetCache\IE\11FOCOC2\tick-button-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15" y="1556792"/>
            <a:ext cx="908720" cy="908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537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GB" dirty="0" smtClean="0"/>
              <a:t>The cytokine receptor has a specific shape</a:t>
            </a:r>
          </a:p>
          <a:p>
            <a:pPr marL="550926" indent="-514350">
              <a:buFont typeface="+mj-lt"/>
              <a:buAutoNum type="arabicPeriod"/>
            </a:pPr>
            <a:r>
              <a:rPr lang="en-GB" dirty="0" smtClean="0"/>
              <a:t>Due to this the cytokine binds/attaches to this specific receptor</a:t>
            </a:r>
          </a:p>
          <a:p>
            <a:pPr marL="550926" indent="-514350">
              <a:buFont typeface="+mj-lt"/>
              <a:buAutoNum type="arabicPeriod"/>
            </a:pPr>
            <a:r>
              <a:rPr lang="en-GB" dirty="0" smtClean="0"/>
              <a:t>On the cell surface membrane of a B lymphocyte</a:t>
            </a:r>
          </a:p>
          <a:p>
            <a:pPr marL="550926" indent="-514350">
              <a:buFont typeface="+mj-lt"/>
              <a:buAutoNum type="arabicPeriod"/>
            </a:pPr>
            <a:r>
              <a:rPr lang="en-GB" dirty="0" smtClean="0"/>
              <a:t>Both the receptor and cytokine have complimentary shapes</a:t>
            </a:r>
          </a:p>
          <a:p>
            <a:pPr marL="550926" indent="-514350">
              <a:buFont typeface="+mj-lt"/>
              <a:buAutoNum type="arabicPeriod"/>
            </a:pPr>
            <a:r>
              <a:rPr lang="en-GB" dirty="0" smtClean="0"/>
              <a:t>This hen stimulates the B lymphocytes to divide by mitosis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all takes time...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3600" dirty="0" smtClean="0"/>
              <a:t>This all takes time...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Autofit/>
          </a:bodyPr>
          <a:lstStyle/>
          <a:p>
            <a:r>
              <a:rPr lang="en-US" sz="2200" dirty="0" smtClean="0"/>
              <a:t>Remember that the </a:t>
            </a:r>
            <a:r>
              <a:rPr lang="en-US" sz="2200" b="1" dirty="0" smtClean="0">
                <a:solidFill>
                  <a:srgbClr val="FFC000"/>
                </a:solidFill>
              </a:rPr>
              <a:t>correct lymphocytes </a:t>
            </a:r>
            <a:r>
              <a:rPr lang="en-US" sz="2200" dirty="0" smtClean="0"/>
              <a:t>must be selected.</a:t>
            </a:r>
          </a:p>
          <a:p>
            <a:r>
              <a:rPr lang="en-US" sz="2200" dirty="0" smtClean="0">
                <a:effectLst/>
              </a:rPr>
              <a:t>Then they must </a:t>
            </a:r>
            <a:r>
              <a:rPr lang="en-US" sz="2200" b="1" dirty="0" smtClean="0">
                <a:solidFill>
                  <a:srgbClr val="FFC000"/>
                </a:solidFill>
                <a:effectLst/>
              </a:rPr>
              <a:t>divide</a:t>
            </a:r>
            <a:r>
              <a:rPr lang="en-US" sz="2200" dirty="0" smtClean="0">
                <a:effectLst/>
              </a:rPr>
              <a:t>.</a:t>
            </a:r>
          </a:p>
          <a:p>
            <a:r>
              <a:rPr lang="en-US" sz="2200" dirty="0" smtClean="0"/>
              <a:t>Then they much </a:t>
            </a:r>
            <a:r>
              <a:rPr lang="en-US" sz="2200" b="1" dirty="0" smtClean="0">
                <a:solidFill>
                  <a:srgbClr val="FFC000"/>
                </a:solidFill>
              </a:rPr>
              <a:t>differentiate</a:t>
            </a:r>
            <a:r>
              <a:rPr lang="en-US" sz="2200" dirty="0" smtClean="0"/>
              <a:t>.</a:t>
            </a:r>
          </a:p>
          <a:p>
            <a:r>
              <a:rPr lang="en-US" sz="2200" dirty="0" smtClean="0">
                <a:effectLst/>
              </a:rPr>
              <a:t>Then some cells must </a:t>
            </a:r>
            <a:r>
              <a:rPr lang="en-US" sz="2200" b="1" dirty="0" smtClean="0">
                <a:solidFill>
                  <a:srgbClr val="FFC000"/>
                </a:solidFill>
                <a:effectLst/>
              </a:rPr>
              <a:t>manufacture antibodies</a:t>
            </a:r>
            <a:r>
              <a:rPr lang="en-US" sz="2200" dirty="0" smtClean="0">
                <a:effectLst/>
              </a:rPr>
              <a:t>.</a:t>
            </a:r>
            <a:endParaRPr lang="en-GB" sz="2200" dirty="0" smtClean="0">
              <a:effectLst/>
            </a:endParaRP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39552" y="2924944"/>
            <a:ext cx="799288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tx1"/>
                </a:solidFill>
              </a:rPr>
              <a:t>All of this means that it’s </a:t>
            </a:r>
            <a:r>
              <a:rPr lang="en-GB" sz="2400" i="1" dirty="0" smtClean="0">
                <a:solidFill>
                  <a:srgbClr val="FFC000"/>
                </a:solidFill>
              </a:rPr>
              <a:t>a few days </a:t>
            </a:r>
            <a:r>
              <a:rPr lang="en-GB" sz="2400" i="1" dirty="0" smtClean="0">
                <a:solidFill>
                  <a:schemeClr val="tx1"/>
                </a:solidFill>
              </a:rPr>
              <a:t>before the number of antibodies in the blood starts to rise.</a:t>
            </a:r>
            <a:endParaRPr lang="en-GB" sz="2400" i="1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://cnx.org/content/m44821/latest/Figure_42_02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438" y="3933056"/>
            <a:ext cx="3938034" cy="273635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51520" y="4134559"/>
            <a:ext cx="4392488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But, the immune response leaves memory cells in the blood.</a:t>
            </a:r>
          </a:p>
          <a:p>
            <a:pPr algn="ctr"/>
            <a:endParaRPr lang="en-GB" sz="2000" dirty="0" smtClean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If a second invasion occurs by the same pathogen, rapid production of plasma cells occurs, which releases antibodies quickly.</a:t>
            </a:r>
            <a:endParaRPr lang="en-GB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Task: Explain the role of the memory cells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Memory cells remain in the body for years after an infection</a:t>
            </a:r>
          </a:p>
          <a:p>
            <a:r>
              <a:rPr lang="en-GB" dirty="0" smtClean="0"/>
              <a:t>They can produce a more rapid and vigorous secondary immune response when the body is invaded again by the same pathogen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5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95288" y="188640"/>
            <a:ext cx="8229600" cy="257678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 have just learnt about the primary immune response...</a:t>
            </a:r>
          </a:p>
          <a:p>
            <a:r>
              <a:rPr lang="en-GB" sz="2800" dirty="0" smtClean="0"/>
              <a:t>What do we mean by the </a:t>
            </a:r>
            <a:r>
              <a:rPr lang="en-GB" sz="2800" u="sng" dirty="0" smtClean="0"/>
              <a:t>secondary immune response</a:t>
            </a:r>
            <a:r>
              <a:rPr lang="en-GB" sz="2800" dirty="0" smtClean="0"/>
              <a:t> and how does it differ from the first?</a:t>
            </a:r>
          </a:p>
          <a:p>
            <a:r>
              <a:rPr lang="en-GB" sz="2800" dirty="0" smtClean="0"/>
              <a:t>Describe what the graph is telling </a:t>
            </a:r>
            <a:r>
              <a:rPr lang="en-GB" sz="2800" dirty="0" smtClean="0"/>
              <a:t>you (4 marks)</a:t>
            </a:r>
            <a:endParaRPr lang="en-GB" sz="2800" dirty="0" smtClean="0"/>
          </a:p>
        </p:txBody>
      </p:sp>
      <p:pic>
        <p:nvPicPr>
          <p:cNvPr id="33795" name="Picture 2" descr="C:\Users\Jane\Pictures\snab topic 6\figure6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81300"/>
            <a:ext cx="7272338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4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en-GB" sz="2400" dirty="0" smtClean="0"/>
              <a:t>If infected by same </a:t>
            </a:r>
            <a:r>
              <a:rPr lang="en-GB" sz="2400" dirty="0" smtClean="0"/>
              <a:t>pathogen again </a:t>
            </a:r>
            <a:r>
              <a:rPr lang="en-GB" sz="2400" dirty="0" smtClean="0"/>
              <a:t>the secondary immune response is much faster</a:t>
            </a:r>
          </a:p>
          <a:p>
            <a:r>
              <a:rPr lang="en-GB" sz="2400" dirty="0" smtClean="0"/>
              <a:t>Involves the </a:t>
            </a:r>
            <a:r>
              <a:rPr lang="en-GB" sz="2400" b="1" dirty="0" smtClean="0"/>
              <a:t>memory cells </a:t>
            </a:r>
            <a:r>
              <a:rPr lang="en-GB" sz="2400" dirty="0" smtClean="0"/>
              <a:t>and takes </a:t>
            </a:r>
            <a:r>
              <a:rPr lang="en-GB" sz="2400" b="1" dirty="0" smtClean="0">
                <a:solidFill>
                  <a:srgbClr val="FF0000"/>
                </a:solidFill>
              </a:rPr>
              <a:t>2-7 days</a:t>
            </a:r>
          </a:p>
          <a:p>
            <a:r>
              <a:rPr lang="en-GB" sz="2400" dirty="0" smtClean="0"/>
              <a:t>B memory cells differentiate immediately and produce plasma cells and release antibodies</a:t>
            </a:r>
          </a:p>
          <a:p>
            <a:r>
              <a:rPr lang="en-GB" sz="2400" dirty="0" smtClean="0"/>
              <a:t>Greater production of antibodies: response last longer</a:t>
            </a:r>
          </a:p>
          <a:p>
            <a:r>
              <a:rPr lang="en-GB" sz="2400" dirty="0" smtClean="0"/>
              <a:t>Invading pathogen is destroyed so rapidly: unaware of symptoms.</a:t>
            </a:r>
          </a:p>
          <a:p>
            <a:r>
              <a:rPr lang="en-GB" sz="2400" dirty="0" smtClean="0"/>
              <a:t>Person is immune to the disease</a:t>
            </a:r>
          </a:p>
        </p:txBody>
      </p:sp>
      <p:pic>
        <p:nvPicPr>
          <p:cNvPr id="34819" name="Picture 2" descr="C:\Users\Jane\Pictures\snab topic 6\figure6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268119" cy="280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LO: Describe the structure of T lymphocytes and B lymphocytes</a:t>
            </a:r>
            <a:endParaRPr lang="en-GB" sz="3200" dirty="0" smtClean="0"/>
          </a:p>
          <a:p>
            <a:r>
              <a:rPr lang="en-GB" sz="3200" dirty="0" smtClean="0"/>
              <a:t>Describe the mode </a:t>
            </a:r>
            <a:r>
              <a:rPr lang="en-GB" sz="3200" dirty="0"/>
              <a:t>of action of T lymphocytes and B </a:t>
            </a:r>
            <a:r>
              <a:rPr lang="en-GB" sz="3200" dirty="0" smtClean="0"/>
              <a:t>lymphocytes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Describe the role of memory cells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dirty="0" smtClean="0"/>
              <a:t>Describe the </a:t>
            </a:r>
            <a:r>
              <a:rPr lang="en-GB" sz="3200" dirty="0"/>
              <a:t>significance of </a:t>
            </a:r>
            <a:r>
              <a:rPr lang="en-GB" sz="3200" b="1" dirty="0"/>
              <a:t>cell signalling</a:t>
            </a:r>
            <a:r>
              <a:rPr lang="en-GB" sz="3200" dirty="0"/>
              <a:t>.</a:t>
            </a:r>
          </a:p>
          <a:p>
            <a:endParaRPr lang="en-GB" dirty="0"/>
          </a:p>
        </p:txBody>
      </p:sp>
      <p:pic>
        <p:nvPicPr>
          <p:cNvPr id="1026" name="Picture 2" descr="C:\Users\Jane\AppData\Local\Microsoft\Windows\INetCache\IE\11FOCOC2\tick-button-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908720" cy="908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6" name="Picture 2" descr="C:\Users\Jane\AppData\Local\Microsoft\Windows\INetCache\IE\11FOCOC2\tick-button-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11" y="2780928"/>
            <a:ext cx="908720" cy="908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7" name="Picture 2" descr="C:\Users\Jane\AppData\Local\Microsoft\Windows\INetCache\IE\11FOCOC2\tick-button-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15" y="1556792"/>
            <a:ext cx="908720" cy="908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29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LO: Describe the structure of T lymphocytes and B lymphocytes</a:t>
            </a:r>
            <a:endParaRPr lang="en-GB" sz="3200" dirty="0" smtClean="0"/>
          </a:p>
          <a:p>
            <a:r>
              <a:rPr lang="en-GB" sz="3200" dirty="0" smtClean="0"/>
              <a:t>Describe the mode </a:t>
            </a:r>
            <a:r>
              <a:rPr lang="en-GB" sz="3200" dirty="0"/>
              <a:t>of action of T lymphocytes and B </a:t>
            </a:r>
            <a:r>
              <a:rPr lang="en-GB" sz="3200" dirty="0" smtClean="0"/>
              <a:t>lymphocytes</a:t>
            </a:r>
          </a:p>
          <a:p>
            <a:r>
              <a:rPr lang="en-GB" sz="3200" dirty="0" smtClean="0"/>
              <a:t>Describe the role of memory cells</a:t>
            </a:r>
            <a:endParaRPr lang="en-GB" sz="3200" dirty="0" smtClean="0"/>
          </a:p>
          <a:p>
            <a:r>
              <a:rPr lang="en-GB" sz="3200" dirty="0" smtClean="0">
                <a:solidFill>
                  <a:srgbClr val="FF0000"/>
                </a:solidFill>
              </a:rPr>
              <a:t>Describe the </a:t>
            </a:r>
            <a:r>
              <a:rPr lang="en-GB" sz="3200" dirty="0">
                <a:solidFill>
                  <a:srgbClr val="FF0000"/>
                </a:solidFill>
              </a:rPr>
              <a:t>significance of </a:t>
            </a:r>
            <a:r>
              <a:rPr lang="en-GB" sz="3200" b="1" dirty="0">
                <a:solidFill>
                  <a:srgbClr val="FF0000"/>
                </a:solidFill>
              </a:rPr>
              <a:t>cell signalling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</a:p>
          <a:p>
            <a:endParaRPr lang="en-GB" dirty="0"/>
          </a:p>
        </p:txBody>
      </p:sp>
      <p:pic>
        <p:nvPicPr>
          <p:cNvPr id="1026" name="Picture 2" descr="C:\Users\Jane\AppData\Local\Microsoft\Windows\INetCache\IE\11FOCOC2\tick-button-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908720" cy="908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606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the role of the specific immune system.</a:t>
            </a:r>
          </a:p>
          <a:p>
            <a:endParaRPr lang="en-GB" dirty="0" smtClean="0"/>
          </a:p>
          <a:p>
            <a:r>
              <a:rPr lang="en-GB" dirty="0" smtClean="0"/>
              <a:t>Understand the role of B and T Lymphocytes in fighting off pathogens.</a:t>
            </a:r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State the role of antigen (E-D)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GB" b="1" dirty="0" smtClean="0">
                <a:solidFill>
                  <a:srgbClr val="00B050"/>
                </a:solidFill>
              </a:rPr>
              <a:t>Describe how B &amp; T lymphocytes detect antigens (D-C)</a:t>
            </a:r>
          </a:p>
          <a:p>
            <a:r>
              <a:rPr lang="en-GB" b="1" dirty="0" smtClean="0">
                <a:solidFill>
                  <a:srgbClr val="FFC000"/>
                </a:solidFill>
              </a:rPr>
              <a:t>Describe the processes of clonal selection and expansion (C-B)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Explain how differentiated B &amp; T lymphocytes fight off pathogens (B-A)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4100" dirty="0" smtClean="0"/>
              <a:t>Detection of the Pathogen</a:t>
            </a:r>
            <a:endParaRPr lang="en-GB" sz="41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300" dirty="0"/>
              <a:t>Pathogens have </a:t>
            </a:r>
            <a:r>
              <a:rPr lang="en-GB" sz="2300" b="1" u="sng" dirty="0">
                <a:solidFill>
                  <a:srgbClr val="FF6600"/>
                </a:solidFill>
              </a:rPr>
              <a:t>antigens</a:t>
            </a:r>
            <a:r>
              <a:rPr lang="en-GB" sz="2300" dirty="0"/>
              <a:t> on </a:t>
            </a:r>
            <a:r>
              <a:rPr lang="en-GB" sz="2300" dirty="0" smtClean="0"/>
              <a:t>their </a:t>
            </a:r>
            <a:r>
              <a:rPr lang="en-GB" sz="2300" dirty="0"/>
              <a:t>surface.</a:t>
            </a:r>
          </a:p>
          <a:p>
            <a:r>
              <a:rPr lang="en-GB" sz="2300" dirty="0" smtClean="0"/>
              <a:t>The antigens trigger the </a:t>
            </a:r>
            <a:r>
              <a:rPr lang="en-GB" sz="2300" b="1" u="sng" dirty="0" smtClean="0">
                <a:solidFill>
                  <a:srgbClr val="FF0000"/>
                </a:solidFill>
              </a:rPr>
              <a:t>specific immune </a:t>
            </a:r>
            <a:r>
              <a:rPr lang="en-GB" sz="2300" dirty="0" smtClean="0"/>
              <a:t>res</a:t>
            </a:r>
            <a:r>
              <a:rPr lang="en-GB" sz="2300" dirty="0" smtClean="0">
                <a:effectLst/>
              </a:rPr>
              <a:t>ponse.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creen Shot 2014-02-26 at 19.16.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4508500" cy="139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35730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Bacterial cell with antigens on its surface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348880"/>
            <a:ext cx="3672408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8000"/>
                </a:solidFill>
              </a:rPr>
              <a:t>Antigens have a </a:t>
            </a:r>
            <a:r>
              <a:rPr lang="en-US" sz="1900" i="1" dirty="0" smtClean="0">
                <a:solidFill>
                  <a:srgbClr val="FF8000"/>
                </a:solidFill>
              </a:rPr>
              <a:t>specific shape</a:t>
            </a:r>
            <a:r>
              <a:rPr lang="en-US" sz="1900" b="1" i="1" dirty="0" smtClean="0">
                <a:solidFill>
                  <a:srgbClr val="FF8000"/>
                </a:solidFill>
              </a:rPr>
              <a:t>.</a:t>
            </a:r>
          </a:p>
          <a:p>
            <a:pPr algn="ctr"/>
            <a:endParaRPr lang="en-US" sz="1900" b="1" i="1" dirty="0">
              <a:solidFill>
                <a:srgbClr val="FF8000"/>
              </a:solidFill>
            </a:endParaRPr>
          </a:p>
          <a:p>
            <a:pPr algn="ctr"/>
            <a:r>
              <a:rPr lang="en-US" sz="1900" dirty="0" smtClean="0">
                <a:solidFill>
                  <a:srgbClr val="FF8000"/>
                </a:solidFill>
              </a:rPr>
              <a:t>They are usually a </a:t>
            </a:r>
            <a:r>
              <a:rPr lang="en-US" sz="1900" b="1" dirty="0" smtClean="0">
                <a:solidFill>
                  <a:srgbClr val="FF8000"/>
                </a:solidFill>
              </a:rPr>
              <a:t>protein </a:t>
            </a:r>
            <a:r>
              <a:rPr lang="en-US" sz="1900" dirty="0" smtClean="0">
                <a:solidFill>
                  <a:srgbClr val="FF8000"/>
                </a:solidFill>
              </a:rPr>
              <a:t>or </a:t>
            </a:r>
            <a:r>
              <a:rPr lang="en-US" sz="1900" b="1" dirty="0" smtClean="0">
                <a:solidFill>
                  <a:srgbClr val="FF8000"/>
                </a:solidFill>
              </a:rPr>
              <a:t>glycoprotein</a:t>
            </a:r>
            <a:r>
              <a:rPr lang="en-US" sz="1900" dirty="0" smtClean="0">
                <a:solidFill>
                  <a:srgbClr val="FF8000"/>
                </a:solidFill>
              </a:rPr>
              <a:t>.</a:t>
            </a:r>
            <a:endParaRPr lang="en-US" sz="1900" dirty="0">
              <a:solidFill>
                <a:srgbClr val="FF8000"/>
              </a:solidFill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51520" y="4221088"/>
            <a:ext cx="8568952" cy="2376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 smtClean="0"/>
              <a:t>Antigens on a pathogen are recognised as </a:t>
            </a:r>
            <a:r>
              <a:rPr lang="en-GB" sz="23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foreign</a:t>
            </a:r>
            <a:r>
              <a:rPr lang="en-GB" sz="2300" dirty="0" smtClean="0"/>
              <a:t>.</a:t>
            </a:r>
          </a:p>
          <a:p>
            <a:r>
              <a:rPr lang="en-GB" sz="2300" dirty="0" smtClean="0"/>
              <a:t>The cells in the body responsible for detecting the antigens on the pathogens are: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5661248"/>
            <a:ext cx="3096344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dirty="0"/>
              <a:t> Lymphocytes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6096" y="5661248"/>
            <a:ext cx="3096344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r>
              <a:rPr lang="en-US" sz="3200" dirty="0" smtClean="0"/>
              <a:t> </a:t>
            </a:r>
            <a:r>
              <a:rPr lang="en-US" sz="3200" dirty="0"/>
              <a:t>Lymphocytes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5517232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&amp;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1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4100" dirty="0" smtClean="0"/>
              <a:t>B Lymphocytes &amp; T Lymphocytes</a:t>
            </a:r>
            <a:endParaRPr lang="en-GB" sz="41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300" dirty="0" smtClean="0">
                <a:solidFill>
                  <a:srgbClr val="F7DF56"/>
                </a:solidFill>
              </a:rPr>
              <a:t>B &amp; T </a:t>
            </a:r>
            <a:r>
              <a:rPr lang="en-GB" sz="2300" b="1" dirty="0" smtClean="0">
                <a:solidFill>
                  <a:srgbClr val="F7DF56"/>
                </a:solidFill>
              </a:rPr>
              <a:t>lymphocytes </a:t>
            </a:r>
            <a:r>
              <a:rPr lang="en-GB" sz="2300" dirty="0" smtClean="0"/>
              <a:t>patrol the body for foreign antigens.</a:t>
            </a:r>
          </a:p>
          <a:p>
            <a:r>
              <a:rPr lang="en-GB" sz="2300" dirty="0" smtClean="0">
                <a:effectLst/>
              </a:rPr>
              <a:t>They have </a:t>
            </a:r>
            <a:r>
              <a:rPr lang="en-GB" sz="2300" u="sng" dirty="0" smtClean="0">
                <a:solidFill>
                  <a:srgbClr val="F7DF56"/>
                </a:solidFill>
                <a:effectLst/>
              </a:rPr>
              <a:t>receptors</a:t>
            </a:r>
            <a:r>
              <a:rPr lang="en-GB" sz="2300" dirty="0">
                <a:solidFill>
                  <a:srgbClr val="F7DF56"/>
                </a:solidFill>
                <a:effectLst/>
              </a:rPr>
              <a:t> </a:t>
            </a:r>
            <a:r>
              <a:rPr lang="en-GB" sz="2300" dirty="0" smtClean="0">
                <a:effectLst/>
              </a:rPr>
              <a:t>in their membranes that are complementary to foreign antigens.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 rot="20432175">
            <a:off x="539552" y="2564904"/>
            <a:ext cx="1901545" cy="1973087"/>
            <a:chOff x="539552" y="2564904"/>
            <a:chExt cx="1901545" cy="1973087"/>
          </a:xfrm>
        </p:grpSpPr>
        <p:sp>
          <p:nvSpPr>
            <p:cNvPr id="16" name="Pie 15"/>
            <p:cNvSpPr/>
            <p:nvPr/>
          </p:nvSpPr>
          <p:spPr>
            <a:xfrm rot="2250039">
              <a:off x="1937041" y="2666248"/>
              <a:ext cx="504056" cy="504056"/>
            </a:xfrm>
            <a:prstGeom prst="pie">
              <a:avLst>
                <a:gd name="adj1" fmla="val 18712516"/>
                <a:gd name="adj2" fmla="val 1620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Pie 16"/>
            <p:cNvSpPr/>
            <p:nvPr/>
          </p:nvSpPr>
          <p:spPr>
            <a:xfrm rot="10379467">
              <a:off x="928461" y="4033935"/>
              <a:ext cx="504056" cy="504056"/>
            </a:xfrm>
            <a:prstGeom prst="pie">
              <a:avLst>
                <a:gd name="adj1" fmla="val 18712516"/>
                <a:gd name="adj2" fmla="val 1620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17842395">
              <a:off x="555203" y="2580555"/>
              <a:ext cx="504056" cy="504056"/>
            </a:xfrm>
            <a:prstGeom prst="pie">
              <a:avLst>
                <a:gd name="adj1" fmla="val 18712516"/>
                <a:gd name="adj2" fmla="val 1620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9552" y="2564904"/>
              <a:ext cx="1800200" cy="172819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B</a:t>
              </a:r>
              <a:endParaRPr lang="en-US" sz="80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2365484">
            <a:off x="1187624" y="4725144"/>
            <a:ext cx="1901546" cy="1973086"/>
            <a:chOff x="1187624" y="4725144"/>
            <a:chExt cx="1901546" cy="1973086"/>
          </a:xfrm>
        </p:grpSpPr>
        <p:sp>
          <p:nvSpPr>
            <p:cNvPr id="18" name="Pie 17"/>
            <p:cNvSpPr/>
            <p:nvPr/>
          </p:nvSpPr>
          <p:spPr>
            <a:xfrm rot="2250039">
              <a:off x="2585114" y="4826487"/>
              <a:ext cx="504056" cy="504056"/>
            </a:xfrm>
            <a:prstGeom prst="pie">
              <a:avLst>
                <a:gd name="adj1" fmla="val 1871251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Pie 18"/>
            <p:cNvSpPr/>
            <p:nvPr/>
          </p:nvSpPr>
          <p:spPr>
            <a:xfrm rot="10379467">
              <a:off x="1576534" y="6194174"/>
              <a:ext cx="504056" cy="504056"/>
            </a:xfrm>
            <a:prstGeom prst="pie">
              <a:avLst>
                <a:gd name="adj1" fmla="val 1871251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Pie 19"/>
            <p:cNvSpPr/>
            <p:nvPr/>
          </p:nvSpPr>
          <p:spPr>
            <a:xfrm rot="17842395">
              <a:off x="1203276" y="4740794"/>
              <a:ext cx="504056" cy="504056"/>
            </a:xfrm>
            <a:prstGeom prst="pie">
              <a:avLst>
                <a:gd name="adj1" fmla="val 1871251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187624" y="4725144"/>
              <a:ext cx="1800200" cy="17281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/>
                <a:t>T</a:t>
              </a:r>
              <a:endParaRPr lang="en-US" sz="80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11760" y="39330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receptors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0"/>
            <a:endCxn id="16" idx="0"/>
          </p:cNvCxnSpPr>
          <p:nvPr/>
        </p:nvCxnSpPr>
        <p:spPr>
          <a:xfrm flipH="1" flipV="1">
            <a:off x="2177801" y="2799666"/>
            <a:ext cx="882031" cy="1133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31840" y="4365104"/>
            <a:ext cx="72008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ontent Placeholder 7"/>
          <p:cNvSpPr txBox="1">
            <a:spLocks/>
          </p:cNvSpPr>
          <p:nvPr/>
        </p:nvSpPr>
        <p:spPr>
          <a:xfrm>
            <a:off x="3851920" y="2492896"/>
            <a:ext cx="5112568" cy="417646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 smtClean="0"/>
              <a:t>The B &amp; T lymphocytes with the </a:t>
            </a:r>
            <a:r>
              <a:rPr lang="en-GB" sz="2300" b="1" u="sng" dirty="0" smtClean="0">
                <a:solidFill>
                  <a:srgbClr val="F7DF56"/>
                </a:solidFill>
              </a:rPr>
              <a:t>correct receptors</a:t>
            </a:r>
            <a:r>
              <a:rPr lang="en-GB" sz="2300" dirty="0" smtClean="0"/>
              <a:t> must bind to the antigens for the immune response to start.</a:t>
            </a:r>
          </a:p>
          <a:p>
            <a:r>
              <a:rPr lang="en-GB" sz="2300" dirty="0" smtClean="0">
                <a:effectLst/>
              </a:rPr>
              <a:t>There are only a few of the correct B &amp; T cells.</a:t>
            </a:r>
          </a:p>
          <a:p>
            <a:endParaRPr lang="en-GB" sz="23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GB" sz="2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How can the B &amp; T lymphocytes with correct receptors be helped in finding the </a:t>
            </a:r>
            <a:r>
              <a:rPr lang="en-GB" sz="2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antigens?</a:t>
            </a:r>
            <a:endParaRPr lang="en-GB" sz="2400" dirty="0" smtClean="0"/>
          </a:p>
          <a:p>
            <a:r>
              <a:rPr lang="en-GB" sz="2400" b="1" dirty="0" smtClean="0"/>
              <a:t>Communication</a:t>
            </a:r>
            <a:r>
              <a:rPr lang="en-GB" sz="2400" b="1" dirty="0"/>
              <a:t>: cell signalling!</a:t>
            </a:r>
            <a:endParaRPr lang="en-GB" sz="23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1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Lymphocytes: specific immune response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4040187" cy="639762"/>
          </a:xfrm>
        </p:spPr>
        <p:txBody>
          <a:bodyPr/>
          <a:lstStyle/>
          <a:p>
            <a:r>
              <a:rPr lang="en-GB" smtClean="0"/>
              <a:t>B cells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>
          <a:xfrm>
            <a:off x="0" y="1916113"/>
            <a:ext cx="4497388" cy="4210050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Produced in </a:t>
            </a:r>
            <a:r>
              <a:rPr lang="en-GB" b="1" smtClean="0">
                <a:solidFill>
                  <a:srgbClr val="FF0000"/>
                </a:solidFill>
              </a:rPr>
              <a:t>b</a:t>
            </a:r>
            <a:r>
              <a:rPr lang="en-GB" smtClean="0">
                <a:solidFill>
                  <a:srgbClr val="FF0000"/>
                </a:solidFill>
              </a:rPr>
              <a:t>one marrow</a:t>
            </a:r>
          </a:p>
          <a:p>
            <a:r>
              <a:rPr lang="en-GB" smtClean="0"/>
              <a:t>Mature in </a:t>
            </a:r>
            <a:r>
              <a:rPr lang="en-GB" smtClean="0">
                <a:solidFill>
                  <a:srgbClr val="FF0000"/>
                </a:solidFill>
              </a:rPr>
              <a:t>bone marrow</a:t>
            </a:r>
            <a:r>
              <a:rPr lang="en-GB" smtClean="0"/>
              <a:t> </a:t>
            </a:r>
          </a:p>
          <a:p>
            <a:r>
              <a:rPr lang="en-GB" i="1" smtClean="0"/>
              <a:t>Circulate in blood and lymph</a:t>
            </a:r>
          </a:p>
          <a:p>
            <a:r>
              <a:rPr lang="en-GB" i="1" smtClean="0"/>
              <a:t>Concentrate in lymph nodes and spleen</a:t>
            </a:r>
          </a:p>
          <a:p>
            <a:r>
              <a:rPr lang="en-GB" i="1" smtClean="0"/>
              <a:t>Respond to </a:t>
            </a:r>
            <a:r>
              <a:rPr lang="en-GB" i="1" u="sng" smtClean="0"/>
              <a:t>antigens</a:t>
            </a:r>
          </a:p>
          <a:p>
            <a:r>
              <a:rPr lang="en-GB" smtClean="0"/>
              <a:t>Secrete specific </a:t>
            </a:r>
            <a:r>
              <a:rPr lang="en-GB" b="1" smtClean="0"/>
              <a:t>antibodies</a:t>
            </a:r>
            <a:r>
              <a:rPr lang="en-GB" smtClean="0"/>
              <a:t> in response to antigens</a:t>
            </a:r>
          </a:p>
          <a:p>
            <a:r>
              <a:rPr lang="en-GB" smtClean="0"/>
              <a:t>Have receptors on surface: include versions of antibody molecule they produce.</a:t>
            </a:r>
          </a:p>
          <a:p>
            <a:endParaRPr lang="en-GB" smtClean="0"/>
          </a:p>
        </p:txBody>
      </p:sp>
      <p:sp>
        <p:nvSpPr>
          <p:cNvPr id="1434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3438" y="1341438"/>
            <a:ext cx="4041775" cy="639762"/>
          </a:xfrm>
        </p:spPr>
        <p:txBody>
          <a:bodyPr/>
          <a:lstStyle/>
          <a:p>
            <a:r>
              <a:rPr lang="en-GB" smtClean="0"/>
              <a:t>T cells</a:t>
            </a:r>
          </a:p>
        </p:txBody>
      </p:sp>
      <p:sp>
        <p:nvSpPr>
          <p:cNvPr id="14342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16113"/>
            <a:ext cx="4498975" cy="421005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Produced in </a:t>
            </a:r>
            <a:r>
              <a:rPr lang="en-GB" dirty="0" smtClean="0">
                <a:solidFill>
                  <a:srgbClr val="FF0000"/>
                </a:solidFill>
              </a:rPr>
              <a:t>bone marrow </a:t>
            </a:r>
          </a:p>
          <a:p>
            <a:r>
              <a:rPr lang="en-GB" dirty="0" smtClean="0"/>
              <a:t>Mature in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thymus</a:t>
            </a:r>
          </a:p>
          <a:p>
            <a:r>
              <a:rPr lang="en-GB" i="1" dirty="0" smtClean="0"/>
              <a:t>Circulate in blood and lymph</a:t>
            </a:r>
          </a:p>
          <a:p>
            <a:r>
              <a:rPr lang="en-GB" i="1" dirty="0" smtClean="0"/>
              <a:t>Concentrate in lymph nodes and spleen</a:t>
            </a:r>
          </a:p>
          <a:p>
            <a:r>
              <a:rPr lang="en-GB" i="1" dirty="0" smtClean="0"/>
              <a:t>Respond to </a:t>
            </a:r>
            <a:r>
              <a:rPr lang="en-GB" i="1" u="sng" dirty="0" smtClean="0"/>
              <a:t>antigens</a:t>
            </a:r>
          </a:p>
          <a:p>
            <a:r>
              <a:rPr lang="en-GB" dirty="0" smtClean="0"/>
              <a:t>Have one specific type of </a:t>
            </a:r>
            <a:r>
              <a:rPr lang="en-GB" b="1" dirty="0" smtClean="0"/>
              <a:t>antigen receptor </a:t>
            </a:r>
            <a:r>
              <a:rPr lang="en-GB" dirty="0" smtClean="0"/>
              <a:t>on their surface: only binds to antigen with complimentary shape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42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worksheet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1-5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4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631</TotalTime>
  <Words>1591</Words>
  <Application>Microsoft Office PowerPoint</Application>
  <PresentationFormat>On-screen Show (4:3)</PresentationFormat>
  <Paragraphs>246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Technic</vt:lpstr>
      <vt:lpstr>Lesson 10 The Specific Immune Response</vt:lpstr>
      <vt:lpstr>Starter Question January 2011 Linking the learning…</vt:lpstr>
      <vt:lpstr>PowerPoint Presentation</vt:lpstr>
      <vt:lpstr>Learning outcomes</vt:lpstr>
      <vt:lpstr>PowerPoint Presentation</vt:lpstr>
      <vt:lpstr>Detection of the Pathogen</vt:lpstr>
      <vt:lpstr>B Lymphocytes &amp; T Lymphocytes</vt:lpstr>
      <vt:lpstr>Lymphocytes: specific immune response</vt:lpstr>
      <vt:lpstr>Complete the worksheet</vt:lpstr>
      <vt:lpstr>Presentation of the Antigens</vt:lpstr>
      <vt:lpstr>PowerPoint Presentation</vt:lpstr>
      <vt:lpstr>Clonal Selection &amp; Expansion</vt:lpstr>
      <vt:lpstr>http://www.nobelprize.org/educational/medicine/immunity/immune-detail.html</vt:lpstr>
      <vt:lpstr>Complete the worksheet</vt:lpstr>
      <vt:lpstr>Differentiation of B &amp; T Lymphocytes</vt:lpstr>
      <vt:lpstr>What do T Lymphocytes differentiate into?</vt:lpstr>
      <vt:lpstr>PowerPoint Presentation</vt:lpstr>
      <vt:lpstr>The T killer cells:</vt:lpstr>
      <vt:lpstr>Complete the worksheet</vt:lpstr>
      <vt:lpstr>What do B Lymphocytes differentiate into? </vt:lpstr>
      <vt:lpstr>PowerPoint Presentation</vt:lpstr>
      <vt:lpstr>Complete the worksheet</vt:lpstr>
      <vt:lpstr>PowerPoint Presentation</vt:lpstr>
      <vt:lpstr>The stages in the immune response:</vt:lpstr>
      <vt:lpstr>Task: in pairs</vt:lpstr>
      <vt:lpstr>Plenary</vt:lpstr>
      <vt:lpstr>How are viruses dealt with in the immune response? (2 marks)</vt:lpstr>
      <vt:lpstr>PowerPoint Presentation</vt:lpstr>
      <vt:lpstr>Learning outcomes</vt:lpstr>
      <vt:lpstr>This all takes time...</vt:lpstr>
      <vt:lpstr>This all takes time...</vt:lpstr>
      <vt:lpstr>Task: Explain the role of the memory cells (2)</vt:lpstr>
      <vt:lpstr>PowerPoint Presentation</vt:lpstr>
      <vt:lpstr>PowerPoint Presentation</vt:lpstr>
      <vt:lpstr>Learning outcomes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Nutrition, Diet &amp; CHD</dc:title>
  <dc:creator>Varinder Singh</dc:creator>
  <cp:lastModifiedBy>Jane Jones</cp:lastModifiedBy>
  <cp:revision>55</cp:revision>
  <dcterms:created xsi:type="dcterms:W3CDTF">2014-02-11T19:35:20Z</dcterms:created>
  <dcterms:modified xsi:type="dcterms:W3CDTF">2015-01-26T11:47:48Z</dcterms:modified>
</cp:coreProperties>
</file>