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9" r:id="rId15"/>
    <p:sldId id="274" r:id="rId16"/>
    <p:sldId id="275" r:id="rId17"/>
    <p:sldId id="276" r:id="rId18"/>
    <p:sldId id="277" r:id="rId19"/>
    <p:sldId id="278" r:id="rId20"/>
    <p:sldId id="281"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EABBD-DC01-4350-AFA6-C87E675E38F1}" type="datetimeFigureOut">
              <a:rPr lang="en-GB" smtClean="0"/>
              <a:t>26/04/2015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EC999C-6C84-4DB3-B614-1E302FAF278D}" type="slidenum">
              <a:rPr lang="en-GB" smtClean="0"/>
              <a:t>‹#›</a:t>
            </a:fld>
            <a:endParaRPr lang="en-GB"/>
          </a:p>
        </p:txBody>
      </p:sp>
    </p:spTree>
    <p:extLst>
      <p:ext uri="{BB962C8B-B14F-4D97-AF65-F5344CB8AC3E}">
        <p14:creationId xmlns:p14="http://schemas.microsoft.com/office/powerpoint/2010/main" val="223570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64A4B6-5D84-46F1-A987-090ABF98F19B}" type="datetimeFigureOut">
              <a:rPr lang="en-GB" smtClean="0"/>
              <a:t>26/04/2015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389015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64A4B6-5D84-46F1-A987-090ABF98F19B}" type="datetimeFigureOut">
              <a:rPr lang="en-GB" smtClean="0"/>
              <a:t>26/04/2015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64019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64A4B6-5D84-46F1-A987-090ABF98F19B}" type="datetimeFigureOut">
              <a:rPr lang="en-GB" smtClean="0"/>
              <a:t>26/04/2015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3183736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64A4B6-5D84-46F1-A987-090ABF98F19B}" type="datetimeFigureOut">
              <a:rPr lang="en-GB" smtClean="0"/>
              <a:t>26/04/2015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257291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4A4B6-5D84-46F1-A987-090ABF98F19B}" type="datetimeFigureOut">
              <a:rPr lang="en-GB" smtClean="0"/>
              <a:t>26/04/2015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101248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64A4B6-5D84-46F1-A987-090ABF98F19B}" type="datetimeFigureOut">
              <a:rPr lang="en-GB" smtClean="0"/>
              <a:t>26/04/2015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402087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64A4B6-5D84-46F1-A987-090ABF98F19B}" type="datetimeFigureOut">
              <a:rPr lang="en-GB" smtClean="0"/>
              <a:t>26/04/2015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221485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64A4B6-5D84-46F1-A987-090ABF98F19B}" type="datetimeFigureOut">
              <a:rPr lang="en-GB" smtClean="0"/>
              <a:t>26/04/2015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301855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4A4B6-5D84-46F1-A987-090ABF98F19B}" type="datetimeFigureOut">
              <a:rPr lang="en-GB" smtClean="0"/>
              <a:t>26/04/2015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165679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4A4B6-5D84-46F1-A987-090ABF98F19B}" type="datetimeFigureOut">
              <a:rPr lang="en-GB" smtClean="0"/>
              <a:t>26/04/2015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206256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4A4B6-5D84-46F1-A987-090ABF98F19B}" type="datetimeFigureOut">
              <a:rPr lang="en-GB" smtClean="0"/>
              <a:t>26/04/2015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7D3814-C97B-4206-A472-5EFB0610B201}" type="slidenum">
              <a:rPr lang="en-GB" smtClean="0"/>
              <a:t>‹#›</a:t>
            </a:fld>
            <a:endParaRPr lang="en-GB"/>
          </a:p>
        </p:txBody>
      </p:sp>
    </p:spTree>
    <p:extLst>
      <p:ext uri="{BB962C8B-B14F-4D97-AF65-F5344CB8AC3E}">
        <p14:creationId xmlns:p14="http://schemas.microsoft.com/office/powerpoint/2010/main" val="263710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4A4B6-5D84-46F1-A987-090ABF98F19B}" type="datetimeFigureOut">
              <a:rPr lang="en-GB" smtClean="0"/>
              <a:t>26/04/2015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D3814-C97B-4206-A472-5EFB0610B201}" type="slidenum">
              <a:rPr lang="en-GB" smtClean="0"/>
              <a:t>‹#›</a:t>
            </a:fld>
            <a:endParaRPr lang="en-GB"/>
          </a:p>
        </p:txBody>
      </p:sp>
    </p:spTree>
    <p:extLst>
      <p:ext uri="{BB962C8B-B14F-4D97-AF65-F5344CB8AC3E}">
        <p14:creationId xmlns:p14="http://schemas.microsoft.com/office/powerpoint/2010/main" val="2950694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frm=1&amp;source=images&amp;cd=&amp;cad=rja&amp;docid=lx8IPtTtMhl41M&amp;tbnid=0QZCKdLBojPi3M:&amp;ved=0CAUQjRw&amp;url=http://plantcellbiology.masters.grkraj.org/html/Plant_Cellular_Physiology6-Translocation_Of_Organic_Solutes.htm&amp;ei=2TlqUuOEGIGI0AWVkoGgDw&amp;bvm=bv.55123115,d.d2k&amp;psig=AFQjCNE-prbrf1zw4mPv3z0RvejYOYyOjw&amp;ust=138277968548548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frm=1&amp;source=images&amp;cd=&amp;cad=rja&amp;docid=lx8IPtTtMhl41M&amp;tbnid=0QZCKdLBojPi3M:&amp;ved=0CAUQjRw&amp;url=http://plantcellbiology.masters.grkraj.org/html/Plant_Cellular_Physiology6-Translocation_Of_Organic_Solutes.htm&amp;ei=2TlqUuOEGIGI0AWVkoGgDw&amp;bvm=bv.55123115,d.d2k&amp;psig=AFQjCNE-prbrf1zw4mPv3z0RvejYOYyOjw&amp;ust=138277968548548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evkf_rVKxdMUnM&amp;tbnid=oJAEOuFAmGvcgM:&amp;ved=0CAUQjRw&amp;url=http://scienceaid.co.uk/biology/plants/translocation.html&amp;ei=szlqUoOzN8r50gWMpoDADQ&amp;bvm=bv.55123115,d.d2k&amp;psig=AFQjCNE-prbrf1zw4mPv3z0RvejYOYyOjw&amp;ust=1382779685485481"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frm=1&amp;source=images&amp;cd=&amp;cad=rja&amp;docid=lx8IPtTtMhl41M&amp;tbnid=0QZCKdLBojPi3M:&amp;ved=0CAUQjRw&amp;url=http://plantcellbiology.masters.grkraj.org/html/Plant_Cellular_Physiology6-Translocation_Of_Organic_Solutes.htm&amp;ei=2TlqUuOEGIGI0AWVkoGgDw&amp;bvm=bv.55123115,d.d2k&amp;psig=AFQjCNE-prbrf1zw4mPv3z0RvejYOYyOjw&amp;ust=13827796854854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frm=1&amp;source=images&amp;cd=&amp;cad=rja&amp;docid=sz7BWXph5MvtzM&amp;tbnid=15ZxeGop_j8z-M:&amp;ved=0CAUQjRw&amp;url=http://www.sbs.utexas.edu/mauseth/weblab/webchap8phloem/8.2-8.htm&amp;ei=OEdqUoHkHIbO0QXvxYDICA&amp;bvm=bv.55123115,d.d2k&amp;psig=AFQjCNEsA9bYN4kyl7LSWENPyCcVahe66A&amp;ust=1382783107038871" TargetMode="Externa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google.co.uk/url?sa=i&amp;rct=j&amp;q=&amp;esrc=s&amp;frm=1&amp;source=images&amp;cd=&amp;cad=rja&amp;docid=5zaocNe1g4QadM&amp;tbnid=eYefA8mHaA9GDM:&amp;ved=0CAUQjRw&amp;url=http://www.bbc.co.uk/bitesize/standard/biology/world_of_plants/making_food/revision/2/&amp;ei=1kdqUsG6FsrD0QXA6oHIDQ&amp;bvm=bv.55123115,d.d2k&amp;psig=AFQjCNG52OuyBL0V6p12p0EVkkCrHcf_3w&amp;ust=138278331636812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frm=1&amp;source=images&amp;cd=&amp;cad=rja&amp;docid=lx8IPtTtMhl41M&amp;tbnid=0QZCKdLBojPi3M:&amp;ved=0CAUQjRw&amp;url=http://plantcellbiology.masters.grkraj.org/html/Plant_Cellular_Physiology6-Translocation_Of_Organic_Solutes.htm&amp;ei=2TlqUuOEGIGI0AWVkoGgDw&amp;bvm=bv.55123115,d.d2k&amp;psig=AFQjCNE-prbrf1zw4mPv3z0RvejYOYyOjw&amp;ust=13827796854854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Learning outcomes:</a:t>
            </a:r>
            <a:endParaRPr lang="en-GB" dirty="0"/>
          </a:p>
        </p:txBody>
      </p:sp>
      <p:sp>
        <p:nvSpPr>
          <p:cNvPr id="5" name="Content Placeholder 4"/>
          <p:cNvSpPr>
            <a:spLocks noGrp="1"/>
          </p:cNvSpPr>
          <p:nvPr>
            <p:ph idx="1"/>
          </p:nvPr>
        </p:nvSpPr>
        <p:spPr/>
        <p:txBody>
          <a:bodyPr>
            <a:normAutofit lnSpcReduction="10000"/>
          </a:bodyPr>
          <a:lstStyle/>
          <a:p>
            <a:pPr algn="ctr"/>
            <a:r>
              <a:rPr lang="en-GB" b="1" dirty="0" smtClean="0">
                <a:solidFill>
                  <a:srgbClr val="00B050"/>
                </a:solidFill>
              </a:rPr>
              <a:t>All to collect hand out and use as I go through the lecture</a:t>
            </a:r>
          </a:p>
          <a:p>
            <a:r>
              <a:rPr lang="en-GB" b="1" dirty="0" smtClean="0">
                <a:solidFill>
                  <a:srgbClr val="00B050"/>
                </a:solidFill>
              </a:rPr>
              <a:t>Describe</a:t>
            </a:r>
            <a:r>
              <a:rPr lang="en-GB" b="1" dirty="0" smtClean="0"/>
              <a:t> </a:t>
            </a:r>
            <a:r>
              <a:rPr lang="en-GB" dirty="0" smtClean="0"/>
              <a:t>the mechanism of transport in the phloem involving active loading at the source and removal at the sink, and the evidence for and against this mechanism</a:t>
            </a:r>
          </a:p>
          <a:p>
            <a:r>
              <a:rPr lang="en-GB" b="1" dirty="0" smtClean="0">
                <a:solidFill>
                  <a:srgbClr val="FF0000"/>
                </a:solidFill>
              </a:rPr>
              <a:t>Explain</a:t>
            </a:r>
            <a:r>
              <a:rPr lang="en-GB" dirty="0" smtClean="0"/>
              <a:t> translocation as an energy-requiring process transporting assimilates (especially sucrose) between the sources and sinks.</a:t>
            </a:r>
            <a:endParaRPr lang="en-GB" dirty="0"/>
          </a:p>
        </p:txBody>
      </p:sp>
    </p:spTree>
    <p:extLst>
      <p:ext uri="{BB962C8B-B14F-4D97-AF65-F5344CB8AC3E}">
        <p14:creationId xmlns:p14="http://schemas.microsoft.com/office/powerpoint/2010/main" val="1812319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ntcellbiology.masters.grkraj.org/html/Plant_Cellular_Physiology6-Translocation_Of_Organic_Solutes_files/image02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 y="-2171"/>
            <a:ext cx="9144000" cy="685800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755576" y="4077072"/>
            <a:ext cx="2736304"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76001" y="2893936"/>
            <a:ext cx="1080120" cy="1200329"/>
          </a:xfrm>
          <a:prstGeom prst="rect">
            <a:avLst/>
          </a:prstGeom>
          <a:noFill/>
        </p:spPr>
        <p:txBody>
          <a:bodyPr wrap="square" rtlCol="0">
            <a:spAutoFit/>
          </a:bodyPr>
          <a:lstStyle/>
          <a:p>
            <a:r>
              <a:rPr lang="en-GB" b="1" dirty="0" smtClean="0"/>
              <a:t>Part 3 occurs here at the sink</a:t>
            </a:r>
            <a:endParaRPr lang="en-GB" b="1" dirty="0"/>
          </a:p>
        </p:txBody>
      </p:sp>
    </p:spTree>
    <p:extLst>
      <p:ext uri="{BB962C8B-B14F-4D97-AF65-F5344CB8AC3E}">
        <p14:creationId xmlns:p14="http://schemas.microsoft.com/office/powerpoint/2010/main" val="1555052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b="1" dirty="0" smtClean="0"/>
              <a:t>Part 3 – reaching ‘the sink’</a:t>
            </a:r>
            <a:endParaRPr lang="en-GB" b="1" dirty="0"/>
          </a:p>
        </p:txBody>
      </p:sp>
      <p:sp>
        <p:nvSpPr>
          <p:cNvPr id="3" name="Content Placeholder 2"/>
          <p:cNvSpPr>
            <a:spLocks noGrp="1"/>
          </p:cNvSpPr>
          <p:nvPr>
            <p:ph idx="1"/>
          </p:nvPr>
        </p:nvSpPr>
        <p:spPr>
          <a:xfrm>
            <a:off x="251520" y="1052736"/>
            <a:ext cx="8784976" cy="5544616"/>
          </a:xfrm>
        </p:spPr>
        <p:txBody>
          <a:bodyPr>
            <a:normAutofit lnSpcReduction="10000"/>
          </a:bodyPr>
          <a:lstStyle/>
          <a:p>
            <a:r>
              <a:rPr lang="en-GB" dirty="0" smtClean="0"/>
              <a:t>As the sucrose solution flows (referred to as </a:t>
            </a:r>
            <a:r>
              <a:rPr lang="en-GB" b="1" u="sng" dirty="0" smtClean="0"/>
              <a:t>mass flow </a:t>
            </a:r>
            <a:r>
              <a:rPr lang="en-GB" dirty="0" smtClean="0"/>
              <a:t>– </a:t>
            </a:r>
            <a:r>
              <a:rPr lang="en-GB" dirty="0" err="1" smtClean="0"/>
              <a:t>n.b.</a:t>
            </a:r>
            <a:r>
              <a:rPr lang="en-GB" dirty="0" smtClean="0"/>
              <a:t> this can happen up as well as down from the source) cells surrounding the phloem can take sucrose (either via diffusion or active transport)</a:t>
            </a:r>
          </a:p>
          <a:p>
            <a:endParaRPr lang="en-GB" dirty="0"/>
          </a:p>
          <a:p>
            <a:r>
              <a:rPr lang="en-GB" dirty="0" smtClean="0"/>
              <a:t>This causes a </a:t>
            </a:r>
            <a:r>
              <a:rPr lang="en-GB" b="1" dirty="0" smtClean="0"/>
              <a:t>drop in solute concentration </a:t>
            </a:r>
            <a:r>
              <a:rPr lang="en-GB" dirty="0" smtClean="0"/>
              <a:t>(or increase in water potential) – this causes water to move into surrounding cells via osmosis (therefore at the sink the </a:t>
            </a:r>
            <a:r>
              <a:rPr lang="en-GB" i="1" dirty="0" smtClean="0">
                <a:solidFill>
                  <a:srgbClr val="FF0000"/>
                </a:solidFill>
              </a:rPr>
              <a:t>hydrostatic pressure </a:t>
            </a:r>
            <a:r>
              <a:rPr lang="en-GB" dirty="0" smtClean="0"/>
              <a:t>reduces)</a:t>
            </a:r>
            <a:endParaRPr lang="en-GB" dirty="0"/>
          </a:p>
        </p:txBody>
      </p:sp>
    </p:spTree>
    <p:extLst>
      <p:ext uri="{BB962C8B-B14F-4D97-AF65-F5344CB8AC3E}">
        <p14:creationId xmlns:p14="http://schemas.microsoft.com/office/powerpoint/2010/main" val="2376067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ntcellbiology.masters.grkraj.org/html/Plant_Cellular_Physiology6-Translocation_Of_Organic_Solutes_files/image02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034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691806_aw_0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88640"/>
            <a:ext cx="3246661" cy="622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98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600" dirty="0" smtClean="0"/>
              <a:t>What are the </a:t>
            </a:r>
            <a:r>
              <a:rPr lang="en-GB" sz="3600" b="1" u="sng" dirty="0" smtClean="0">
                <a:solidFill>
                  <a:srgbClr val="FF0000"/>
                </a:solidFill>
              </a:rPr>
              <a:t>key words </a:t>
            </a:r>
            <a:r>
              <a:rPr lang="en-GB" sz="3600" dirty="0" smtClean="0"/>
              <a:t>you would have to include to describe how assimilates are loaded into the phloem</a:t>
            </a:r>
            <a:endParaRPr lang="en-GB" sz="3600" dirty="0"/>
          </a:p>
        </p:txBody>
      </p:sp>
      <p:sp>
        <p:nvSpPr>
          <p:cNvPr id="4" name="Content Placeholder 3"/>
          <p:cNvSpPr>
            <a:spLocks noGrp="1"/>
          </p:cNvSpPr>
          <p:nvPr>
            <p:ph idx="1"/>
          </p:nvPr>
        </p:nvSpPr>
        <p:spPr>
          <a:xfrm>
            <a:off x="457200" y="1772816"/>
            <a:ext cx="8229600" cy="4824536"/>
          </a:xfrm>
        </p:spPr>
        <p:txBody>
          <a:bodyPr>
            <a:normAutofit fontScale="92500" lnSpcReduction="20000"/>
          </a:bodyPr>
          <a:lstStyle/>
          <a:p>
            <a:pPr algn="ctr"/>
            <a:r>
              <a:rPr lang="en-GB" dirty="0" smtClean="0"/>
              <a:t>Companion</a:t>
            </a:r>
          </a:p>
          <a:p>
            <a:pPr algn="ctr"/>
            <a:r>
              <a:rPr lang="en-GB" dirty="0" smtClean="0"/>
              <a:t>Gradient</a:t>
            </a:r>
          </a:p>
          <a:p>
            <a:pPr algn="ctr"/>
            <a:r>
              <a:rPr lang="en-GB" dirty="0" smtClean="0"/>
              <a:t>Facilitated</a:t>
            </a:r>
          </a:p>
          <a:p>
            <a:pPr algn="ctr"/>
            <a:r>
              <a:rPr lang="en-GB" dirty="0" err="1" smtClean="0"/>
              <a:t>Plasmodesmata</a:t>
            </a:r>
            <a:endParaRPr lang="en-GB" dirty="0" smtClean="0"/>
          </a:p>
          <a:p>
            <a:pPr algn="ctr"/>
            <a:r>
              <a:rPr lang="en-GB" dirty="0" smtClean="0"/>
              <a:t>Sieve tube element</a:t>
            </a:r>
          </a:p>
          <a:p>
            <a:pPr algn="ctr"/>
            <a:r>
              <a:rPr lang="en-GB" dirty="0" smtClean="0"/>
              <a:t>Diffuse/diffusion</a:t>
            </a:r>
          </a:p>
          <a:p>
            <a:pPr algn="ctr"/>
            <a:r>
              <a:rPr lang="en-GB" dirty="0" smtClean="0"/>
              <a:t>Concentration</a:t>
            </a:r>
          </a:p>
          <a:p>
            <a:pPr algn="ctr"/>
            <a:r>
              <a:rPr lang="en-GB" dirty="0" err="1" smtClean="0"/>
              <a:t>Cotransport</a:t>
            </a:r>
            <a:endParaRPr lang="en-GB" dirty="0" smtClean="0"/>
          </a:p>
          <a:p>
            <a:pPr algn="ctr"/>
            <a:r>
              <a:rPr lang="en-GB" dirty="0" smtClean="0"/>
              <a:t>Sucrose </a:t>
            </a:r>
            <a:endParaRPr lang="en-GB" dirty="0" smtClean="0"/>
          </a:p>
          <a:p>
            <a:pPr algn="ctr"/>
            <a:r>
              <a:rPr lang="en-GB" dirty="0" smtClean="0"/>
              <a:t>Hydrogen ions/protons</a:t>
            </a:r>
            <a:endParaRPr lang="en-GB" dirty="0"/>
          </a:p>
        </p:txBody>
      </p:sp>
    </p:spTree>
    <p:extLst>
      <p:ext uri="{BB962C8B-B14F-4D97-AF65-F5344CB8AC3E}">
        <p14:creationId xmlns:p14="http://schemas.microsoft.com/office/powerpoint/2010/main" val="173622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Evidence for and against this mechanism of translocation!</a:t>
            </a:r>
            <a:endParaRPr lang="en-GB" dirty="0"/>
          </a:p>
        </p:txBody>
      </p:sp>
      <p:sp>
        <p:nvSpPr>
          <p:cNvPr id="4" name="Content Placeholder 3"/>
          <p:cNvSpPr>
            <a:spLocks noGrp="1"/>
          </p:cNvSpPr>
          <p:nvPr>
            <p:ph idx="1"/>
          </p:nvPr>
        </p:nvSpPr>
        <p:spPr>
          <a:xfrm>
            <a:off x="179512" y="1600200"/>
            <a:ext cx="5976664" cy="4525963"/>
          </a:xfrm>
        </p:spPr>
        <p:txBody>
          <a:bodyPr>
            <a:normAutofit lnSpcReduction="10000"/>
          </a:bodyPr>
          <a:lstStyle/>
          <a:p>
            <a:pPr marL="0" indent="0" algn="ctr">
              <a:buNone/>
            </a:pPr>
            <a:r>
              <a:rPr lang="en-GB" b="1" dirty="0" smtClean="0"/>
              <a:t>How we know phloem is used:</a:t>
            </a:r>
          </a:p>
          <a:p>
            <a:r>
              <a:rPr lang="en-GB" dirty="0" smtClean="0"/>
              <a:t>If a plant is supplied with radioactively labelled carbon </a:t>
            </a:r>
            <a:r>
              <a:rPr lang="en-GB" dirty="0" smtClean="0"/>
              <a:t>dioxide (used </a:t>
            </a:r>
            <a:r>
              <a:rPr lang="en-GB" dirty="0" smtClean="0"/>
              <a:t>in photosynthesis), the labelled carbon appears in the phloem</a:t>
            </a:r>
          </a:p>
          <a:p>
            <a:r>
              <a:rPr lang="en-GB" dirty="0" smtClean="0"/>
              <a:t>Ringing a tree to remove the phloem results in sugars collecting above the ring</a:t>
            </a:r>
            <a:endParaRPr lang="en-GB" dirty="0"/>
          </a:p>
        </p:txBody>
      </p:sp>
      <p:pic>
        <p:nvPicPr>
          <p:cNvPr id="5" name="Picture 7" descr="S691806_aw_0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8200" y="2276872"/>
            <a:ext cx="3078580"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92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219256" cy="1440160"/>
          </a:xfrm>
        </p:spPr>
        <p:txBody>
          <a:bodyPr/>
          <a:lstStyle/>
          <a:p>
            <a:r>
              <a:rPr lang="en-GB" dirty="0" smtClean="0"/>
              <a:t>An aphid feeding on a plant stem can be used to show that food is being taken</a:t>
            </a:r>
            <a:endParaRPr lang="en-GB" dirty="0"/>
          </a:p>
        </p:txBody>
      </p:sp>
      <p:pic>
        <p:nvPicPr>
          <p:cNvPr id="4" name="Picture 7" descr="S691806_aw_0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988840"/>
            <a:ext cx="3602782" cy="4564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81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we know it needs metabolic energy: ATP</a:t>
            </a:r>
            <a:endParaRPr lang="en-GB" dirty="0"/>
          </a:p>
        </p:txBody>
      </p:sp>
      <p:sp>
        <p:nvSpPr>
          <p:cNvPr id="3" name="Content Placeholder 2"/>
          <p:cNvSpPr>
            <a:spLocks noGrp="1"/>
          </p:cNvSpPr>
          <p:nvPr>
            <p:ph idx="1"/>
          </p:nvPr>
        </p:nvSpPr>
        <p:spPr/>
        <p:txBody>
          <a:bodyPr>
            <a:normAutofit lnSpcReduction="10000"/>
          </a:bodyPr>
          <a:lstStyle/>
          <a:p>
            <a:r>
              <a:rPr lang="en-GB" dirty="0" smtClean="0"/>
              <a:t>Companion cells have many </a:t>
            </a:r>
            <a:r>
              <a:rPr lang="en-GB" b="1" dirty="0" smtClean="0">
                <a:solidFill>
                  <a:srgbClr val="FF0000"/>
                </a:solidFill>
              </a:rPr>
              <a:t>mitochondria</a:t>
            </a:r>
          </a:p>
          <a:p>
            <a:r>
              <a:rPr lang="en-GB" dirty="0" smtClean="0"/>
              <a:t>Translocation can be </a:t>
            </a:r>
            <a:r>
              <a:rPr lang="en-GB" b="1" dirty="0" smtClean="0"/>
              <a:t>stopped</a:t>
            </a:r>
            <a:r>
              <a:rPr lang="en-GB" dirty="0" smtClean="0"/>
              <a:t> by using a metabolic poison that inhibits the formation of ATP</a:t>
            </a:r>
          </a:p>
          <a:p>
            <a:r>
              <a:rPr lang="en-GB" dirty="0" smtClean="0"/>
              <a:t>The </a:t>
            </a:r>
            <a:r>
              <a:rPr lang="en-GB" b="1" dirty="0" smtClean="0"/>
              <a:t>rate of the flow of sugars </a:t>
            </a:r>
            <a:r>
              <a:rPr lang="en-GB" dirty="0" smtClean="0"/>
              <a:t>in the phloem is so high that energy must be needed to drive the flow. It is calculated that sugars move up to 10 000 times more quickly by mass flow than they could by diffusion alone</a:t>
            </a:r>
            <a:endParaRPr lang="en-GB" dirty="0"/>
          </a:p>
        </p:txBody>
      </p:sp>
    </p:spTree>
    <p:extLst>
      <p:ext uri="{BB962C8B-B14F-4D97-AF65-F5344CB8AC3E}">
        <p14:creationId xmlns:p14="http://schemas.microsoft.com/office/powerpoint/2010/main" val="711456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we know it uses this mechanism</a:t>
            </a:r>
            <a:endParaRPr lang="en-GB" dirty="0"/>
          </a:p>
        </p:txBody>
      </p:sp>
      <p:sp>
        <p:nvSpPr>
          <p:cNvPr id="3" name="Content Placeholder 2"/>
          <p:cNvSpPr>
            <a:spLocks noGrp="1"/>
          </p:cNvSpPr>
          <p:nvPr>
            <p:ph idx="1"/>
          </p:nvPr>
        </p:nvSpPr>
        <p:spPr/>
        <p:txBody>
          <a:bodyPr/>
          <a:lstStyle/>
          <a:p>
            <a:r>
              <a:rPr lang="en-GB" dirty="0" smtClean="0"/>
              <a:t>The pH of companion cells is higher than that of the surrounding cells (protons pumped out)</a:t>
            </a:r>
          </a:p>
          <a:p>
            <a:r>
              <a:rPr lang="en-GB" dirty="0" smtClean="0"/>
              <a:t>The concentration of sucrose is higher in the source than the sink</a:t>
            </a:r>
          </a:p>
          <a:p>
            <a:endParaRPr lang="en-GB" dirty="0"/>
          </a:p>
        </p:txBody>
      </p:sp>
    </p:spTree>
    <p:extLst>
      <p:ext uri="{BB962C8B-B14F-4D97-AF65-F5344CB8AC3E}">
        <p14:creationId xmlns:p14="http://schemas.microsoft.com/office/powerpoint/2010/main" val="621160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against?</a:t>
            </a:r>
            <a:endParaRPr lang="en-GB" dirty="0"/>
          </a:p>
        </p:txBody>
      </p:sp>
      <p:sp>
        <p:nvSpPr>
          <p:cNvPr id="3" name="Content Placeholder 2"/>
          <p:cNvSpPr>
            <a:spLocks noGrp="1"/>
          </p:cNvSpPr>
          <p:nvPr>
            <p:ph idx="1"/>
          </p:nvPr>
        </p:nvSpPr>
        <p:spPr/>
        <p:txBody>
          <a:bodyPr/>
          <a:lstStyle/>
          <a:p>
            <a:r>
              <a:rPr lang="en-GB" dirty="0" smtClean="0"/>
              <a:t>Not all solutes in phloem sap move at the same rate</a:t>
            </a:r>
          </a:p>
          <a:p>
            <a:r>
              <a:rPr lang="en-GB" dirty="0" smtClean="0"/>
              <a:t>Sucrose is moved to all parts of the plant at the same rate, rather than going to areas with a low concentration more quickly</a:t>
            </a:r>
          </a:p>
          <a:p>
            <a:r>
              <a:rPr lang="en-GB" dirty="0" smtClean="0"/>
              <a:t>The role of sieve plates is unclear.</a:t>
            </a:r>
          </a:p>
          <a:p>
            <a:endParaRPr lang="en-GB" dirty="0"/>
          </a:p>
        </p:txBody>
      </p:sp>
    </p:spTree>
    <p:extLst>
      <p:ext uri="{BB962C8B-B14F-4D97-AF65-F5344CB8AC3E}">
        <p14:creationId xmlns:p14="http://schemas.microsoft.com/office/powerpoint/2010/main" val="2622586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1"/>
            <a:ext cx="7772400" cy="1296144"/>
          </a:xfrm>
        </p:spPr>
        <p:txBody>
          <a:bodyPr>
            <a:normAutofit fontScale="90000"/>
          </a:bodyPr>
          <a:lstStyle/>
          <a:p>
            <a:r>
              <a:rPr lang="en-GB" b="1" dirty="0" smtClean="0"/>
              <a:t>Translocation – the movement of sugars</a:t>
            </a:r>
            <a:endParaRPr lang="en-GB" b="1" dirty="0"/>
          </a:p>
        </p:txBody>
      </p:sp>
      <p:pic>
        <p:nvPicPr>
          <p:cNvPr id="1026" name="Picture 2" descr="http://scienceaid.co.uk/biology/plants/images/translocati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3" y="1484784"/>
            <a:ext cx="6725947" cy="515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43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a:t>
            </a:r>
            <a:endParaRPr lang="en-GB" dirty="0"/>
          </a:p>
        </p:txBody>
      </p:sp>
      <p:sp>
        <p:nvSpPr>
          <p:cNvPr id="3" name="Content Placeholder 2"/>
          <p:cNvSpPr>
            <a:spLocks noGrp="1"/>
          </p:cNvSpPr>
          <p:nvPr>
            <p:ph idx="1"/>
          </p:nvPr>
        </p:nvSpPr>
        <p:spPr/>
        <p:txBody>
          <a:bodyPr/>
          <a:lstStyle/>
          <a:p>
            <a:pPr algn="ctr"/>
            <a:r>
              <a:rPr lang="en-GB" dirty="0" smtClean="0">
                <a:solidFill>
                  <a:srgbClr val="FF0000"/>
                </a:solidFill>
              </a:rPr>
              <a:t>Exam questions!!</a:t>
            </a:r>
            <a:endParaRPr lang="en-GB" dirty="0">
              <a:solidFill>
                <a:srgbClr val="FF0000"/>
              </a:solidFill>
            </a:endParaRPr>
          </a:p>
        </p:txBody>
      </p:sp>
    </p:spTree>
    <p:extLst>
      <p:ext uri="{BB962C8B-B14F-4D97-AF65-F5344CB8AC3E}">
        <p14:creationId xmlns:p14="http://schemas.microsoft.com/office/powerpoint/2010/main" val="1682118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Learning outcomes:</a:t>
            </a:r>
            <a:endParaRPr lang="en-GB" dirty="0"/>
          </a:p>
        </p:txBody>
      </p:sp>
      <p:sp>
        <p:nvSpPr>
          <p:cNvPr id="5" name="Content Placeholder 4"/>
          <p:cNvSpPr>
            <a:spLocks noGrp="1"/>
          </p:cNvSpPr>
          <p:nvPr>
            <p:ph idx="1"/>
          </p:nvPr>
        </p:nvSpPr>
        <p:spPr/>
        <p:txBody>
          <a:bodyPr>
            <a:normAutofit lnSpcReduction="10000"/>
          </a:bodyPr>
          <a:lstStyle/>
          <a:p>
            <a:pPr algn="ctr"/>
            <a:r>
              <a:rPr lang="en-GB" b="1" dirty="0" smtClean="0">
                <a:solidFill>
                  <a:srgbClr val="00B050"/>
                </a:solidFill>
              </a:rPr>
              <a:t>All to collect hand out and use as I go through the lecture</a:t>
            </a:r>
          </a:p>
          <a:p>
            <a:r>
              <a:rPr lang="en-GB" b="1" dirty="0" smtClean="0">
                <a:solidFill>
                  <a:srgbClr val="00B050"/>
                </a:solidFill>
              </a:rPr>
              <a:t>Describe</a:t>
            </a:r>
            <a:r>
              <a:rPr lang="en-GB" b="1" dirty="0" smtClean="0"/>
              <a:t> </a:t>
            </a:r>
            <a:r>
              <a:rPr lang="en-GB" dirty="0" smtClean="0"/>
              <a:t>the mechanism of transport in the phloem involving active loading at the source and removal at the sink, and the evidence for and against this mechanism</a:t>
            </a:r>
          </a:p>
          <a:p>
            <a:r>
              <a:rPr lang="en-GB" b="1" dirty="0" smtClean="0">
                <a:solidFill>
                  <a:srgbClr val="FF0000"/>
                </a:solidFill>
              </a:rPr>
              <a:t>Explain</a:t>
            </a:r>
            <a:r>
              <a:rPr lang="en-GB" dirty="0" smtClean="0"/>
              <a:t> translocation as an energy-requiring process transporting assimilates (especially sucrose) between the sources and sinks.</a:t>
            </a:r>
            <a:endParaRPr lang="en-GB" dirty="0"/>
          </a:p>
        </p:txBody>
      </p:sp>
    </p:spTree>
    <p:extLst>
      <p:ext uri="{BB962C8B-B14F-4D97-AF65-F5344CB8AC3E}">
        <p14:creationId xmlns:p14="http://schemas.microsoft.com/office/powerpoint/2010/main" val="300961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dirty="0" smtClean="0"/>
              <a:t>Moving sugars around</a:t>
            </a:r>
            <a:endParaRPr lang="en-GB" b="1" dirty="0"/>
          </a:p>
        </p:txBody>
      </p:sp>
      <p:sp>
        <p:nvSpPr>
          <p:cNvPr id="3" name="Content Placeholder 2"/>
          <p:cNvSpPr>
            <a:spLocks noGrp="1"/>
          </p:cNvSpPr>
          <p:nvPr>
            <p:ph idx="1"/>
          </p:nvPr>
        </p:nvSpPr>
        <p:spPr>
          <a:xfrm>
            <a:off x="251520" y="1412776"/>
            <a:ext cx="8640960" cy="5184576"/>
          </a:xfrm>
        </p:spPr>
        <p:txBody>
          <a:bodyPr>
            <a:normAutofit fontScale="92500" lnSpcReduction="10000"/>
          </a:bodyPr>
          <a:lstStyle/>
          <a:p>
            <a:r>
              <a:rPr lang="en-GB" dirty="0" smtClean="0"/>
              <a:t>The movement of “assimilates” (sugars and other chemicals needed by the plant) in the phloem is called </a:t>
            </a:r>
            <a:r>
              <a:rPr lang="en-GB" b="1" u="sng" dirty="0" smtClean="0">
                <a:solidFill>
                  <a:srgbClr val="FF0000"/>
                </a:solidFill>
              </a:rPr>
              <a:t>translocation</a:t>
            </a:r>
            <a:r>
              <a:rPr lang="en-GB" u="sng" dirty="0" smtClean="0">
                <a:solidFill>
                  <a:srgbClr val="FF0000"/>
                </a:solidFill>
              </a:rPr>
              <a:t>.</a:t>
            </a:r>
          </a:p>
          <a:p>
            <a:r>
              <a:rPr lang="en-GB" b="1" u="sng" dirty="0" smtClean="0">
                <a:solidFill>
                  <a:srgbClr val="FF0000"/>
                </a:solidFill>
              </a:rPr>
              <a:t>A source: </a:t>
            </a:r>
            <a:r>
              <a:rPr lang="en-GB" dirty="0" smtClean="0"/>
              <a:t>releases sucrose into the phloem</a:t>
            </a:r>
          </a:p>
          <a:p>
            <a:r>
              <a:rPr lang="en-GB" b="1" u="sng" dirty="0" smtClean="0">
                <a:solidFill>
                  <a:srgbClr val="FF0000"/>
                </a:solidFill>
              </a:rPr>
              <a:t>A sink: </a:t>
            </a:r>
            <a:r>
              <a:rPr lang="en-GB" dirty="0" smtClean="0"/>
              <a:t>removes sucrose from the phloem</a:t>
            </a:r>
            <a:endParaRPr lang="en-GB" dirty="0"/>
          </a:p>
          <a:p>
            <a:r>
              <a:rPr lang="en-GB" dirty="0" smtClean="0"/>
              <a:t>The </a:t>
            </a:r>
            <a:r>
              <a:rPr lang="en-GB" b="1" u="sng" dirty="0" smtClean="0"/>
              <a:t>phloem</a:t>
            </a:r>
            <a:r>
              <a:rPr lang="en-GB" dirty="0" smtClean="0"/>
              <a:t> is the main transporter of these materials and is responsible for moving sugars from the </a:t>
            </a:r>
            <a:r>
              <a:rPr lang="en-GB" b="1" dirty="0" smtClean="0"/>
              <a:t>source</a:t>
            </a:r>
            <a:r>
              <a:rPr lang="en-GB" dirty="0" smtClean="0"/>
              <a:t> </a:t>
            </a:r>
            <a:r>
              <a:rPr lang="en-GB" b="1" dirty="0" smtClean="0">
                <a:solidFill>
                  <a:srgbClr val="00B050"/>
                </a:solidFill>
              </a:rPr>
              <a:t>(e.g. leaf/roots at some times of the year) </a:t>
            </a:r>
            <a:r>
              <a:rPr lang="en-GB" dirty="0" smtClean="0"/>
              <a:t>to the part of the plant that requires it – </a:t>
            </a:r>
            <a:r>
              <a:rPr lang="en-GB" b="1" dirty="0" smtClean="0"/>
              <a:t>Sink</a:t>
            </a:r>
            <a:r>
              <a:rPr lang="en-GB" dirty="0" smtClean="0"/>
              <a:t> </a:t>
            </a:r>
            <a:r>
              <a:rPr lang="en-GB" b="1" dirty="0" smtClean="0">
                <a:solidFill>
                  <a:srgbClr val="00B050"/>
                </a:solidFill>
              </a:rPr>
              <a:t>(e.g. roots or any </a:t>
            </a:r>
            <a:r>
              <a:rPr lang="en-GB" b="1" u="sng" dirty="0" smtClean="0">
                <a:solidFill>
                  <a:srgbClr val="00B050"/>
                </a:solidFill>
              </a:rPr>
              <a:t>new tissue growth </a:t>
            </a:r>
            <a:r>
              <a:rPr lang="en-GB" dirty="0" smtClean="0"/>
              <a:t>e.g. new branches/buds to grow new leaves)</a:t>
            </a:r>
            <a:endParaRPr lang="en-GB" dirty="0"/>
          </a:p>
        </p:txBody>
      </p:sp>
    </p:spTree>
    <p:extLst>
      <p:ext uri="{BB962C8B-B14F-4D97-AF65-F5344CB8AC3E}">
        <p14:creationId xmlns:p14="http://schemas.microsoft.com/office/powerpoint/2010/main" val="2251680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ntcellbiology.masters.grkraj.org/html/Plant_Cellular_Physiology6-Translocation_Of_Organic_Solutes_files/image02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H="1" flipV="1">
            <a:off x="5292080" y="1988840"/>
            <a:ext cx="3024336"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96336" y="2132856"/>
            <a:ext cx="1296144" cy="646331"/>
          </a:xfrm>
          <a:prstGeom prst="rect">
            <a:avLst/>
          </a:prstGeom>
          <a:noFill/>
        </p:spPr>
        <p:txBody>
          <a:bodyPr wrap="square" rtlCol="0">
            <a:spAutoFit/>
          </a:bodyPr>
          <a:lstStyle/>
          <a:p>
            <a:r>
              <a:rPr lang="en-GB" b="1" dirty="0" smtClean="0"/>
              <a:t>Part 1a starts here</a:t>
            </a:r>
            <a:endParaRPr lang="en-GB" b="1" dirty="0"/>
          </a:p>
        </p:txBody>
      </p:sp>
      <p:sp>
        <p:nvSpPr>
          <p:cNvPr id="8" name="TextBox 7"/>
          <p:cNvSpPr txBox="1"/>
          <p:nvPr/>
        </p:nvSpPr>
        <p:spPr>
          <a:xfrm>
            <a:off x="7100664" y="3415194"/>
            <a:ext cx="1296144" cy="646331"/>
          </a:xfrm>
          <a:prstGeom prst="rect">
            <a:avLst/>
          </a:prstGeom>
          <a:noFill/>
        </p:spPr>
        <p:txBody>
          <a:bodyPr wrap="square" rtlCol="0">
            <a:spAutoFit/>
          </a:bodyPr>
          <a:lstStyle/>
          <a:p>
            <a:r>
              <a:rPr lang="en-GB" b="1" dirty="0" smtClean="0"/>
              <a:t>Part 1b starts here</a:t>
            </a:r>
            <a:endParaRPr lang="en-GB" b="1" dirty="0"/>
          </a:p>
        </p:txBody>
      </p:sp>
      <p:cxnSp>
        <p:nvCxnSpPr>
          <p:cNvPr id="9" name="Straight Arrow Connector 8"/>
          <p:cNvCxnSpPr/>
          <p:nvPr/>
        </p:nvCxnSpPr>
        <p:spPr>
          <a:xfrm flipH="1" flipV="1">
            <a:off x="4355976" y="2208995"/>
            <a:ext cx="2744688" cy="15293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44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Part 1a </a:t>
            </a:r>
            <a:r>
              <a:rPr lang="en-GB" dirty="0" smtClean="0"/>
              <a:t>– </a:t>
            </a:r>
            <a:r>
              <a:rPr lang="en-GB" b="1" dirty="0" smtClean="0"/>
              <a:t>Getting the sucrose into the phloem tubes </a:t>
            </a:r>
            <a:r>
              <a:rPr lang="en-GB" b="1" dirty="0" smtClean="0">
                <a:solidFill>
                  <a:srgbClr val="FF0000"/>
                </a:solidFill>
              </a:rPr>
              <a:t>from the source</a:t>
            </a:r>
            <a:endParaRPr lang="en-GB" b="1" dirty="0">
              <a:solidFill>
                <a:srgbClr val="FF0000"/>
              </a:solidFill>
            </a:endParaRPr>
          </a:p>
        </p:txBody>
      </p:sp>
      <p:sp>
        <p:nvSpPr>
          <p:cNvPr id="3" name="Content Placeholder 2"/>
          <p:cNvSpPr>
            <a:spLocks noGrp="1"/>
          </p:cNvSpPr>
          <p:nvPr>
            <p:ph idx="1"/>
          </p:nvPr>
        </p:nvSpPr>
        <p:spPr>
          <a:xfrm>
            <a:off x="467544" y="1844824"/>
            <a:ext cx="5904656" cy="4525963"/>
          </a:xfrm>
        </p:spPr>
        <p:txBody>
          <a:bodyPr>
            <a:normAutofit fontScale="92500" lnSpcReduction="10000"/>
          </a:bodyPr>
          <a:lstStyle/>
          <a:p>
            <a:r>
              <a:rPr lang="en-GB" dirty="0" smtClean="0"/>
              <a:t>Special cells called companion cells </a:t>
            </a:r>
            <a:r>
              <a:rPr lang="en-GB" b="1" dirty="0" smtClean="0">
                <a:solidFill>
                  <a:srgbClr val="FF0000"/>
                </a:solidFill>
              </a:rPr>
              <a:t>actively</a:t>
            </a:r>
            <a:r>
              <a:rPr lang="en-GB" dirty="0" smtClean="0">
                <a:solidFill>
                  <a:srgbClr val="FF0000"/>
                </a:solidFill>
              </a:rPr>
              <a:t> </a:t>
            </a:r>
            <a:r>
              <a:rPr lang="en-GB" dirty="0" smtClean="0"/>
              <a:t>(use of ATP) transport </a:t>
            </a:r>
            <a:r>
              <a:rPr lang="en-GB" b="1" i="1" u="sng" dirty="0" smtClean="0"/>
              <a:t>H</a:t>
            </a:r>
            <a:r>
              <a:rPr lang="en-GB" b="1" i="1" u="sng" baseline="30000" dirty="0" smtClean="0"/>
              <a:t>+</a:t>
            </a:r>
            <a:r>
              <a:rPr lang="en-GB" b="1" i="1" u="sng" dirty="0" smtClean="0"/>
              <a:t> ions (protons) </a:t>
            </a:r>
            <a:r>
              <a:rPr lang="en-GB" dirty="0" smtClean="0"/>
              <a:t>out of their cytoplasm into surrounding tissue (e.g. leaf tissue where sucrose is being made)</a:t>
            </a:r>
          </a:p>
          <a:p>
            <a:endParaRPr lang="en-GB" dirty="0"/>
          </a:p>
          <a:p>
            <a:r>
              <a:rPr lang="en-GB" dirty="0" smtClean="0"/>
              <a:t>H+ ions are now in higher concentration outside the companion cells and diffuse back</a:t>
            </a:r>
            <a:endParaRPr lang="en-GB" dirty="0"/>
          </a:p>
        </p:txBody>
      </p:sp>
      <p:pic>
        <p:nvPicPr>
          <p:cNvPr id="4" name="Picture 7" descr="S691806_aw_0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916832"/>
            <a:ext cx="2595562" cy="3182938"/>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5148064" y="2492896"/>
            <a:ext cx="2232248" cy="2880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736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6632"/>
            <a:ext cx="8229600" cy="850106"/>
          </a:xfrm>
        </p:spPr>
        <p:txBody>
          <a:bodyPr/>
          <a:lstStyle/>
          <a:p>
            <a:r>
              <a:rPr lang="en-GB" b="1" dirty="0" smtClean="0"/>
              <a:t>Part 1b</a:t>
            </a:r>
            <a:endParaRPr lang="en-GB" b="1" dirty="0"/>
          </a:p>
        </p:txBody>
      </p:sp>
      <p:sp>
        <p:nvSpPr>
          <p:cNvPr id="3" name="Content Placeholder 2"/>
          <p:cNvSpPr>
            <a:spLocks noGrp="1"/>
          </p:cNvSpPr>
          <p:nvPr>
            <p:ph idx="1"/>
          </p:nvPr>
        </p:nvSpPr>
        <p:spPr>
          <a:xfrm>
            <a:off x="0" y="1052736"/>
            <a:ext cx="6624736" cy="5472608"/>
          </a:xfrm>
        </p:spPr>
        <p:txBody>
          <a:bodyPr>
            <a:normAutofit fontScale="92500" lnSpcReduction="20000"/>
          </a:bodyPr>
          <a:lstStyle/>
          <a:p>
            <a:r>
              <a:rPr lang="en-GB" dirty="0" smtClean="0"/>
              <a:t>However on their return the H</a:t>
            </a:r>
            <a:r>
              <a:rPr lang="en-GB" baseline="30000" dirty="0" smtClean="0"/>
              <a:t>+</a:t>
            </a:r>
            <a:r>
              <a:rPr lang="en-GB" dirty="0" smtClean="0"/>
              <a:t> use a </a:t>
            </a:r>
            <a:r>
              <a:rPr lang="en-GB" b="1" i="1" dirty="0" smtClean="0">
                <a:solidFill>
                  <a:srgbClr val="FF0000"/>
                </a:solidFill>
              </a:rPr>
              <a:t>‘co-transporter protein’ </a:t>
            </a:r>
            <a:r>
              <a:rPr lang="en-GB" dirty="0" smtClean="0"/>
              <a:t>and are able to bring sucrose in with them (i.e. on their return they drag sucrose with them – this is a </a:t>
            </a:r>
            <a:r>
              <a:rPr lang="en-GB" u="sng" dirty="0" smtClean="0"/>
              <a:t>passive</a:t>
            </a:r>
            <a:r>
              <a:rPr lang="en-GB" dirty="0" smtClean="0"/>
              <a:t>!) down a concentration gradient.</a:t>
            </a:r>
            <a:r>
              <a:rPr lang="en-GB" dirty="0" smtClean="0">
                <a:solidFill>
                  <a:srgbClr val="FF0000"/>
                </a:solidFill>
              </a:rPr>
              <a:t> Facilitated diffusion</a:t>
            </a:r>
          </a:p>
          <a:p>
            <a:endParaRPr lang="en-GB" dirty="0"/>
          </a:p>
          <a:p>
            <a:r>
              <a:rPr lang="en-GB" dirty="0" smtClean="0"/>
              <a:t>The companion cells gain a higher and higher concentration of </a:t>
            </a:r>
            <a:r>
              <a:rPr lang="en-GB" b="1" dirty="0" smtClean="0"/>
              <a:t>sucrose, </a:t>
            </a:r>
            <a:r>
              <a:rPr lang="en-GB" dirty="0" smtClean="0"/>
              <a:t>which is then able to </a:t>
            </a:r>
            <a:r>
              <a:rPr lang="en-GB" b="1" dirty="0" smtClean="0">
                <a:solidFill>
                  <a:srgbClr val="FF0000"/>
                </a:solidFill>
              </a:rPr>
              <a:t>diffuse </a:t>
            </a:r>
            <a:r>
              <a:rPr lang="en-GB" dirty="0" smtClean="0"/>
              <a:t>into the sieve tube elements via </a:t>
            </a:r>
            <a:r>
              <a:rPr lang="en-GB" b="1" dirty="0" err="1" smtClean="0"/>
              <a:t>plasmodesmata</a:t>
            </a:r>
            <a:r>
              <a:rPr lang="en-GB" dirty="0" smtClean="0"/>
              <a:t> (small pores in the cell membrane/cell wall between plant cells)</a:t>
            </a:r>
            <a:endParaRPr lang="en-GB" dirty="0"/>
          </a:p>
        </p:txBody>
      </p:sp>
      <p:pic>
        <p:nvPicPr>
          <p:cNvPr id="5" name="Picture 7" descr="S691806_aw_0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8438" y="1890401"/>
            <a:ext cx="2595562" cy="318293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5148064" y="3193838"/>
            <a:ext cx="2232248" cy="2880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6264189" y="4005064"/>
            <a:ext cx="900100" cy="2880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879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bs.utexas.edu/mauseth/weblab/webchap8phloem/web8.2-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9" y="476672"/>
            <a:ext cx="4352636" cy="57595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87625" y="188640"/>
            <a:ext cx="4392488" cy="2585323"/>
          </a:xfrm>
          <a:prstGeom prst="rect">
            <a:avLst/>
          </a:prstGeom>
          <a:noFill/>
        </p:spPr>
        <p:txBody>
          <a:bodyPr wrap="square" rtlCol="0">
            <a:spAutoFit/>
          </a:bodyPr>
          <a:lstStyle/>
          <a:p>
            <a:r>
              <a:rPr lang="en-GB" dirty="0" smtClean="0"/>
              <a:t>The black arrows are indicating companion cells (which work with the sieve tubes – the larger cells – shown with red arrows)</a:t>
            </a:r>
          </a:p>
          <a:p>
            <a:endParaRPr lang="en-GB" dirty="0"/>
          </a:p>
          <a:p>
            <a:r>
              <a:rPr lang="en-GB" dirty="0" smtClean="0"/>
              <a:t>Together they are phloem</a:t>
            </a:r>
          </a:p>
          <a:p>
            <a:endParaRPr lang="en-GB" dirty="0"/>
          </a:p>
          <a:p>
            <a:endParaRPr lang="en-GB" dirty="0" smtClean="0"/>
          </a:p>
          <a:p>
            <a:r>
              <a:rPr lang="en-GB" dirty="0" smtClean="0"/>
              <a:t>Notice that the companion cells have a nucleus and sieve tubes do not</a:t>
            </a:r>
            <a:endParaRPr lang="en-GB" dirty="0"/>
          </a:p>
        </p:txBody>
      </p:sp>
      <p:pic>
        <p:nvPicPr>
          <p:cNvPr id="1028" name="Picture 4" descr="http://www.bbc.co.uk/bitesize/standard/biology/images/structure_phloem.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7625" y="2720882"/>
            <a:ext cx="4392488" cy="402388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1331640" y="4732826"/>
            <a:ext cx="1512168"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9512" y="1700808"/>
            <a:ext cx="1008112"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213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ntcellbiology.masters.grkraj.org/html/Plant_Cellular_Physiology6-Translocation_Of_Organic_Solutes_files/image02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flipV="1">
            <a:off x="611560" y="1700808"/>
            <a:ext cx="288032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7504" y="2064104"/>
            <a:ext cx="1296144" cy="646331"/>
          </a:xfrm>
          <a:prstGeom prst="rect">
            <a:avLst/>
          </a:prstGeom>
          <a:noFill/>
        </p:spPr>
        <p:txBody>
          <a:bodyPr wrap="square" rtlCol="0">
            <a:spAutoFit/>
          </a:bodyPr>
          <a:lstStyle/>
          <a:p>
            <a:r>
              <a:rPr lang="en-GB" b="1" dirty="0" smtClean="0"/>
              <a:t>Part 2 starts here</a:t>
            </a:r>
            <a:endParaRPr lang="en-GB" b="1" dirty="0"/>
          </a:p>
        </p:txBody>
      </p:sp>
    </p:spTree>
    <p:extLst>
      <p:ext uri="{BB962C8B-B14F-4D97-AF65-F5344CB8AC3E}">
        <p14:creationId xmlns:p14="http://schemas.microsoft.com/office/powerpoint/2010/main" val="1229772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28678" cy="1143000"/>
          </a:xfrm>
        </p:spPr>
        <p:txBody>
          <a:bodyPr>
            <a:normAutofit fontScale="90000"/>
          </a:bodyPr>
          <a:lstStyle/>
          <a:p>
            <a:r>
              <a:rPr lang="en-GB" b="1" dirty="0" smtClean="0"/>
              <a:t>Part 2 – adding water (and creating a push)</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So now the sieve tube element has a high conc. of sucrose (or low water potential)</a:t>
            </a:r>
          </a:p>
          <a:p>
            <a:endParaRPr lang="en-GB" dirty="0"/>
          </a:p>
          <a:p>
            <a:r>
              <a:rPr lang="en-GB" dirty="0" smtClean="0"/>
              <a:t>This results in water moving into the sieve tube via </a:t>
            </a:r>
            <a:r>
              <a:rPr lang="en-GB" b="1" dirty="0" smtClean="0"/>
              <a:t>osmosis</a:t>
            </a:r>
          </a:p>
          <a:p>
            <a:endParaRPr lang="en-GB" dirty="0"/>
          </a:p>
          <a:p>
            <a:r>
              <a:rPr lang="en-GB" dirty="0" smtClean="0"/>
              <a:t>This therefore increases the </a:t>
            </a:r>
            <a:r>
              <a:rPr lang="en-GB" b="1" i="1" dirty="0" smtClean="0">
                <a:solidFill>
                  <a:srgbClr val="FF0000"/>
                </a:solidFill>
              </a:rPr>
              <a:t>hydrostatic pressure </a:t>
            </a:r>
            <a:r>
              <a:rPr lang="en-GB" dirty="0" smtClean="0"/>
              <a:t>in the sieve tube forcing the solution </a:t>
            </a:r>
            <a:r>
              <a:rPr lang="en-GB" b="1" u="sng" dirty="0" smtClean="0"/>
              <a:t>downwards /upwards </a:t>
            </a:r>
            <a:r>
              <a:rPr lang="en-GB" dirty="0" smtClean="0"/>
              <a:t>towards the sink</a:t>
            </a:r>
          </a:p>
          <a:p>
            <a:r>
              <a:rPr lang="en-GB" dirty="0" smtClean="0"/>
              <a:t>(</a:t>
            </a:r>
            <a:r>
              <a:rPr lang="en-GB" b="1" u="sng" dirty="0" smtClean="0">
                <a:solidFill>
                  <a:srgbClr val="FF0000"/>
                </a:solidFill>
              </a:rPr>
              <a:t>Mass flow: </a:t>
            </a:r>
            <a:r>
              <a:rPr lang="en-GB" dirty="0" smtClean="0"/>
              <a:t>either direction)</a:t>
            </a:r>
            <a:endParaRPr lang="en-GB" dirty="0"/>
          </a:p>
        </p:txBody>
      </p:sp>
    </p:spTree>
    <p:extLst>
      <p:ext uri="{BB962C8B-B14F-4D97-AF65-F5344CB8AC3E}">
        <p14:creationId xmlns:p14="http://schemas.microsoft.com/office/powerpoint/2010/main" val="3173780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853</Words>
  <Application>Microsoft Office PowerPoint</Application>
  <PresentationFormat>On-screen Show (4:3)</PresentationFormat>
  <Paragraphs>72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Learning outcomes:</vt:lpstr>
      <vt:lpstr>Translocation – the movement of sugars</vt:lpstr>
      <vt:lpstr>Moving sugars around</vt:lpstr>
      <vt:lpstr>PowerPoint Presentation</vt:lpstr>
      <vt:lpstr>Part 1a – Getting the sucrose into the phloem tubes from the source</vt:lpstr>
      <vt:lpstr>Part 1b</vt:lpstr>
      <vt:lpstr>PowerPoint Presentation</vt:lpstr>
      <vt:lpstr>PowerPoint Presentation</vt:lpstr>
      <vt:lpstr>Part 2 – adding water (and creating a push)</vt:lpstr>
      <vt:lpstr>PowerPoint Presentation</vt:lpstr>
      <vt:lpstr>Part 3 – reaching ‘the sink’</vt:lpstr>
      <vt:lpstr>PowerPoint Presentation</vt:lpstr>
      <vt:lpstr>PowerPoint Presentation</vt:lpstr>
      <vt:lpstr>What are the key words you would have to include to describe how assimilates are loaded into the phloem</vt:lpstr>
      <vt:lpstr>Evidence for and against this mechanism of translocation!</vt:lpstr>
      <vt:lpstr>PowerPoint Presentation</vt:lpstr>
      <vt:lpstr>How we know it needs metabolic energy: ATP</vt:lpstr>
      <vt:lpstr>How we know it uses this mechanism</vt:lpstr>
      <vt:lpstr>Evidence against?</vt:lpstr>
      <vt:lpstr>Test</vt:lpstr>
      <vt:lpstr>Learning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Jones</dc:creator>
  <cp:lastModifiedBy>Jane Jones</cp:lastModifiedBy>
  <cp:revision>11</cp:revision>
  <dcterms:created xsi:type="dcterms:W3CDTF">2015-04-15T10:40:35Z</dcterms:created>
  <dcterms:modified xsi:type="dcterms:W3CDTF">2015-04-26T15:47:13Z</dcterms:modified>
</cp:coreProperties>
</file>